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0691813" cy="15119350"/>
  <p:notesSz cx="6858000" cy="99472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0CC66"/>
    <a:srgbClr val="105BA6"/>
    <a:srgbClr val="D7D7D7"/>
    <a:srgbClr val="D8D8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70" d="100"/>
          <a:sy n="70" d="100"/>
        </p:scale>
        <p:origin x="1218" y="-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2474395"/>
            <a:ext cx="9088041" cy="5263774"/>
          </a:xfrm>
        </p:spPr>
        <p:txBody>
          <a:bodyPr anchor="b"/>
          <a:lstStyle>
            <a:lvl1pPr algn="ctr">
              <a:defRPr sz="701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7941160"/>
            <a:ext cx="8018860" cy="3650342"/>
          </a:xfrm>
        </p:spPr>
        <p:txBody>
          <a:bodyPr/>
          <a:lstStyle>
            <a:lvl1pPr marL="0" indent="0" algn="ctr">
              <a:buNone/>
              <a:defRPr sz="2806"/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1BAE-6E1F-4CD7-9A1D-6183FC94DDC3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5B5FD-C823-4AC3-8D7B-86F320ECE2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1746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1BAE-6E1F-4CD7-9A1D-6183FC94DDC3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5B5FD-C823-4AC3-8D7B-86F320ECE2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222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3769342"/>
            <a:ext cx="9221689" cy="6289229"/>
          </a:xfrm>
        </p:spPr>
        <p:txBody>
          <a:bodyPr anchor="b"/>
          <a:lstStyle>
            <a:lvl1pPr>
              <a:defRPr sz="701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10118069"/>
            <a:ext cx="9221689" cy="3307357"/>
          </a:xfrm>
        </p:spPr>
        <p:txBody>
          <a:bodyPr/>
          <a:lstStyle>
            <a:lvl1pPr marL="0" indent="0">
              <a:buNone/>
              <a:defRPr sz="2806">
                <a:solidFill>
                  <a:schemeClr val="tx1"/>
                </a:solidFill>
              </a:defRPr>
            </a:lvl1pPr>
            <a:lvl2pPr marL="534604" indent="0">
              <a:buNone/>
              <a:defRPr sz="2339">
                <a:solidFill>
                  <a:schemeClr val="tx1">
                    <a:tint val="75000"/>
                  </a:schemeClr>
                </a:solidFill>
              </a:defRPr>
            </a:lvl2pPr>
            <a:lvl3pPr marL="1069208" indent="0">
              <a:buNone/>
              <a:defRPr sz="2105">
                <a:solidFill>
                  <a:schemeClr val="tx1">
                    <a:tint val="75000"/>
                  </a:schemeClr>
                </a:solidFill>
              </a:defRPr>
            </a:lvl3pPr>
            <a:lvl4pPr marL="1603812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4pPr>
            <a:lvl5pPr marL="2138416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5pPr>
            <a:lvl6pPr marL="2673020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6pPr>
            <a:lvl7pPr marL="3207624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7pPr>
            <a:lvl8pPr marL="3742228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8pPr>
            <a:lvl9pPr marL="4276832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1BAE-6E1F-4CD7-9A1D-6183FC94DDC3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5B5FD-C823-4AC3-8D7B-86F320ECE2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672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4024827"/>
            <a:ext cx="4544021" cy="9593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4024827"/>
            <a:ext cx="4544021" cy="9593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1BAE-6E1F-4CD7-9A1D-6183FC94DDC3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5B5FD-C823-4AC3-8D7B-86F320ECE2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52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804969"/>
            <a:ext cx="9221689" cy="29223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3706342"/>
            <a:ext cx="4523137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604" indent="0">
              <a:buNone/>
              <a:defRPr sz="2339" b="1"/>
            </a:lvl2pPr>
            <a:lvl3pPr marL="1069208" indent="0">
              <a:buNone/>
              <a:defRPr sz="2105" b="1"/>
            </a:lvl3pPr>
            <a:lvl4pPr marL="1603812" indent="0">
              <a:buNone/>
              <a:defRPr sz="1871" b="1"/>
            </a:lvl4pPr>
            <a:lvl5pPr marL="2138416" indent="0">
              <a:buNone/>
              <a:defRPr sz="1871" b="1"/>
            </a:lvl5pPr>
            <a:lvl6pPr marL="2673020" indent="0">
              <a:buNone/>
              <a:defRPr sz="1871" b="1"/>
            </a:lvl6pPr>
            <a:lvl7pPr marL="3207624" indent="0">
              <a:buNone/>
              <a:defRPr sz="1871" b="1"/>
            </a:lvl7pPr>
            <a:lvl8pPr marL="3742228" indent="0">
              <a:buNone/>
              <a:defRPr sz="1871" b="1"/>
            </a:lvl8pPr>
            <a:lvl9pPr marL="4276832" indent="0">
              <a:buNone/>
              <a:defRPr sz="187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5522763"/>
            <a:ext cx="4523137" cy="81231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3706342"/>
            <a:ext cx="4545413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604" indent="0">
              <a:buNone/>
              <a:defRPr sz="2339" b="1"/>
            </a:lvl2pPr>
            <a:lvl3pPr marL="1069208" indent="0">
              <a:buNone/>
              <a:defRPr sz="2105" b="1"/>
            </a:lvl3pPr>
            <a:lvl4pPr marL="1603812" indent="0">
              <a:buNone/>
              <a:defRPr sz="1871" b="1"/>
            </a:lvl4pPr>
            <a:lvl5pPr marL="2138416" indent="0">
              <a:buNone/>
              <a:defRPr sz="1871" b="1"/>
            </a:lvl5pPr>
            <a:lvl6pPr marL="2673020" indent="0">
              <a:buNone/>
              <a:defRPr sz="1871" b="1"/>
            </a:lvl6pPr>
            <a:lvl7pPr marL="3207624" indent="0">
              <a:buNone/>
              <a:defRPr sz="1871" b="1"/>
            </a:lvl7pPr>
            <a:lvl8pPr marL="3742228" indent="0">
              <a:buNone/>
              <a:defRPr sz="1871" b="1"/>
            </a:lvl8pPr>
            <a:lvl9pPr marL="4276832" indent="0">
              <a:buNone/>
              <a:defRPr sz="187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5522763"/>
            <a:ext cx="4545413" cy="81231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1BAE-6E1F-4CD7-9A1D-6183FC94DDC3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5B5FD-C823-4AC3-8D7B-86F320ECE2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844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1BAE-6E1F-4CD7-9A1D-6183FC94DDC3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5B5FD-C823-4AC3-8D7B-86F320ECE2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58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1BAE-6E1F-4CD7-9A1D-6183FC94DDC3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5B5FD-C823-4AC3-8D7B-86F320ECE2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097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1007957"/>
            <a:ext cx="3448388" cy="3527848"/>
          </a:xfrm>
        </p:spPr>
        <p:txBody>
          <a:bodyPr anchor="b"/>
          <a:lstStyle>
            <a:lvl1pPr>
              <a:defRPr sz="374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2176910"/>
            <a:ext cx="5412730" cy="10744538"/>
          </a:xfrm>
        </p:spPr>
        <p:txBody>
          <a:bodyPr/>
          <a:lstStyle>
            <a:lvl1pPr>
              <a:defRPr sz="3742"/>
            </a:lvl1pPr>
            <a:lvl2pPr>
              <a:defRPr sz="3274"/>
            </a:lvl2pPr>
            <a:lvl3pPr>
              <a:defRPr sz="2806"/>
            </a:lvl3pPr>
            <a:lvl4pPr>
              <a:defRPr sz="2339"/>
            </a:lvl4pPr>
            <a:lvl5pPr>
              <a:defRPr sz="2339"/>
            </a:lvl5pPr>
            <a:lvl6pPr>
              <a:defRPr sz="2339"/>
            </a:lvl6pPr>
            <a:lvl7pPr>
              <a:defRPr sz="2339"/>
            </a:lvl7pPr>
            <a:lvl8pPr>
              <a:defRPr sz="2339"/>
            </a:lvl8pPr>
            <a:lvl9pPr>
              <a:defRPr sz="233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604" indent="0">
              <a:buNone/>
              <a:defRPr sz="1637"/>
            </a:lvl2pPr>
            <a:lvl3pPr marL="1069208" indent="0">
              <a:buNone/>
              <a:defRPr sz="1403"/>
            </a:lvl3pPr>
            <a:lvl4pPr marL="1603812" indent="0">
              <a:buNone/>
              <a:defRPr sz="1169"/>
            </a:lvl4pPr>
            <a:lvl5pPr marL="2138416" indent="0">
              <a:buNone/>
              <a:defRPr sz="1169"/>
            </a:lvl5pPr>
            <a:lvl6pPr marL="2673020" indent="0">
              <a:buNone/>
              <a:defRPr sz="1169"/>
            </a:lvl6pPr>
            <a:lvl7pPr marL="3207624" indent="0">
              <a:buNone/>
              <a:defRPr sz="1169"/>
            </a:lvl7pPr>
            <a:lvl8pPr marL="3742228" indent="0">
              <a:buNone/>
              <a:defRPr sz="1169"/>
            </a:lvl8pPr>
            <a:lvl9pPr marL="4276832" indent="0">
              <a:buNone/>
              <a:defRPr sz="1169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1BAE-6E1F-4CD7-9A1D-6183FC94DDC3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5B5FD-C823-4AC3-8D7B-86F320ECE2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079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1007957"/>
            <a:ext cx="3448388" cy="3527848"/>
          </a:xfrm>
        </p:spPr>
        <p:txBody>
          <a:bodyPr anchor="b"/>
          <a:lstStyle>
            <a:lvl1pPr>
              <a:defRPr sz="374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2176910"/>
            <a:ext cx="5412730" cy="10744538"/>
          </a:xfrm>
        </p:spPr>
        <p:txBody>
          <a:bodyPr anchor="t"/>
          <a:lstStyle>
            <a:lvl1pPr marL="0" indent="0">
              <a:buNone/>
              <a:defRPr sz="3742"/>
            </a:lvl1pPr>
            <a:lvl2pPr marL="534604" indent="0">
              <a:buNone/>
              <a:defRPr sz="3274"/>
            </a:lvl2pPr>
            <a:lvl3pPr marL="1069208" indent="0">
              <a:buNone/>
              <a:defRPr sz="2806"/>
            </a:lvl3pPr>
            <a:lvl4pPr marL="1603812" indent="0">
              <a:buNone/>
              <a:defRPr sz="2339"/>
            </a:lvl4pPr>
            <a:lvl5pPr marL="2138416" indent="0">
              <a:buNone/>
              <a:defRPr sz="2339"/>
            </a:lvl5pPr>
            <a:lvl6pPr marL="2673020" indent="0">
              <a:buNone/>
              <a:defRPr sz="2339"/>
            </a:lvl6pPr>
            <a:lvl7pPr marL="3207624" indent="0">
              <a:buNone/>
              <a:defRPr sz="2339"/>
            </a:lvl7pPr>
            <a:lvl8pPr marL="3742228" indent="0">
              <a:buNone/>
              <a:defRPr sz="2339"/>
            </a:lvl8pPr>
            <a:lvl9pPr marL="4276832" indent="0">
              <a:buNone/>
              <a:defRPr sz="2339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604" indent="0">
              <a:buNone/>
              <a:defRPr sz="1637"/>
            </a:lvl2pPr>
            <a:lvl3pPr marL="1069208" indent="0">
              <a:buNone/>
              <a:defRPr sz="1403"/>
            </a:lvl3pPr>
            <a:lvl4pPr marL="1603812" indent="0">
              <a:buNone/>
              <a:defRPr sz="1169"/>
            </a:lvl4pPr>
            <a:lvl5pPr marL="2138416" indent="0">
              <a:buNone/>
              <a:defRPr sz="1169"/>
            </a:lvl5pPr>
            <a:lvl6pPr marL="2673020" indent="0">
              <a:buNone/>
              <a:defRPr sz="1169"/>
            </a:lvl6pPr>
            <a:lvl7pPr marL="3207624" indent="0">
              <a:buNone/>
              <a:defRPr sz="1169"/>
            </a:lvl7pPr>
            <a:lvl8pPr marL="3742228" indent="0">
              <a:buNone/>
              <a:defRPr sz="1169"/>
            </a:lvl8pPr>
            <a:lvl9pPr marL="4276832" indent="0">
              <a:buNone/>
              <a:defRPr sz="1169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1BAE-6E1F-4CD7-9A1D-6183FC94DDC3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5B5FD-C823-4AC3-8D7B-86F320ECE2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359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1BAE-6E1F-4CD7-9A1D-6183FC94DDC3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5B5FD-C823-4AC3-8D7B-86F320ECE2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389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804966"/>
            <a:ext cx="2305422" cy="128129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804966"/>
            <a:ext cx="6782619" cy="128129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31BAE-6E1F-4CD7-9A1D-6183FC94DDC3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D5B5FD-C823-4AC3-8D7B-86F320ECE2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340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804969"/>
            <a:ext cx="9221689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4024827"/>
            <a:ext cx="9221689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1BAE-6E1F-4CD7-9A1D-6183FC94DDC3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14013401"/>
            <a:ext cx="3608487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D5B5FD-C823-4AC3-8D7B-86F320ECE2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849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69208" rtl="0" eaLnBrk="1" latinLnBrk="0" hangingPunct="1">
        <a:lnSpc>
          <a:spcPct val="90000"/>
        </a:lnSpc>
        <a:spcBef>
          <a:spcPct val="0"/>
        </a:spcBef>
        <a:buNone/>
        <a:defRPr sz="514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302" indent="-267302" algn="l" defTabSz="1069208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3274" kern="1200">
          <a:solidFill>
            <a:schemeClr val="tx1"/>
          </a:solidFill>
          <a:latin typeface="+mn-lt"/>
          <a:ea typeface="+mn-ea"/>
          <a:cs typeface="+mn-cs"/>
        </a:defRPr>
      </a:lvl1pPr>
      <a:lvl2pPr marL="80190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33651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339" kern="1200">
          <a:solidFill>
            <a:schemeClr val="tx1"/>
          </a:solidFill>
          <a:latin typeface="+mn-lt"/>
          <a:ea typeface="+mn-ea"/>
          <a:cs typeface="+mn-cs"/>
        </a:defRPr>
      </a:lvl3pPr>
      <a:lvl4pPr marL="187111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405718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940322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47492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400953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54413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1pPr>
      <a:lvl2pPr marL="53460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2pPr>
      <a:lvl3pPr marL="106920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3pPr>
      <a:lvl4pPr marL="160381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138416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20762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374222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27683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jpe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79F6460-40D8-4629-82D5-C90C12F54AB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28" r="8513"/>
          <a:stretch/>
        </p:blipFill>
        <p:spPr>
          <a:xfrm>
            <a:off x="1530535" y="1750411"/>
            <a:ext cx="7486746" cy="11134294"/>
          </a:xfrm>
          <a:prstGeom prst="rect">
            <a:avLst/>
          </a:prstGeom>
        </p:spPr>
      </p:pic>
      <p:sp>
        <p:nvSpPr>
          <p:cNvPr id="2" name="Arrow: Right 1">
            <a:extLst>
              <a:ext uri="{FF2B5EF4-FFF2-40B4-BE49-F238E27FC236}">
                <a16:creationId xmlns:a16="http://schemas.microsoft.com/office/drawing/2014/main" id="{8B5CB276-D0BF-5AE9-220B-593FBFA5F1D1}"/>
              </a:ext>
            </a:extLst>
          </p:cNvPr>
          <p:cNvSpPr/>
          <p:nvPr/>
        </p:nvSpPr>
        <p:spPr>
          <a:xfrm rot="17536354">
            <a:off x="8004890" y="1346849"/>
            <a:ext cx="959966" cy="360394"/>
          </a:xfrm>
          <a:prstGeom prst="rightArrow">
            <a:avLst/>
          </a:prstGeom>
          <a:solidFill>
            <a:srgbClr val="00CC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8A5F64A4-BB42-B103-66D6-0FF0883AFA50}"/>
              </a:ext>
            </a:extLst>
          </p:cNvPr>
          <p:cNvSpPr/>
          <p:nvPr/>
        </p:nvSpPr>
        <p:spPr>
          <a:xfrm rot="1559419">
            <a:off x="8207439" y="2012504"/>
            <a:ext cx="959966" cy="360394"/>
          </a:xfrm>
          <a:prstGeom prst="rightArrow">
            <a:avLst/>
          </a:prstGeom>
          <a:solidFill>
            <a:srgbClr val="00CC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698D73CE-7925-6FE1-810F-104C38A52F22}"/>
              </a:ext>
            </a:extLst>
          </p:cNvPr>
          <p:cNvSpPr/>
          <p:nvPr/>
        </p:nvSpPr>
        <p:spPr>
          <a:xfrm rot="20023725">
            <a:off x="8391418" y="1606916"/>
            <a:ext cx="959966" cy="360394"/>
          </a:xfrm>
          <a:prstGeom prst="rightArrow">
            <a:avLst/>
          </a:prstGeom>
          <a:solidFill>
            <a:srgbClr val="00CC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BC533C-35B3-E656-FE99-AC7D4AAB2579}"/>
              </a:ext>
            </a:extLst>
          </p:cNvPr>
          <p:cNvSpPr txBox="1"/>
          <p:nvPr/>
        </p:nvSpPr>
        <p:spPr>
          <a:xfrm>
            <a:off x="9195228" y="2212082"/>
            <a:ext cx="1315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Sixth Form?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484A19-57B6-0A21-6355-A4367324C092}"/>
              </a:ext>
            </a:extLst>
          </p:cNvPr>
          <p:cNvSpPr txBox="1"/>
          <p:nvPr/>
        </p:nvSpPr>
        <p:spPr>
          <a:xfrm>
            <a:off x="9376361" y="1527046"/>
            <a:ext cx="1315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College?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00017E-1B25-992A-3ED2-164C454DDA18}"/>
              </a:ext>
            </a:extLst>
          </p:cNvPr>
          <p:cNvSpPr txBox="1"/>
          <p:nvPr/>
        </p:nvSpPr>
        <p:spPr>
          <a:xfrm>
            <a:off x="8825275" y="686047"/>
            <a:ext cx="2037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Apprenticeship or training?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880EFFC-0E60-16F9-5953-067BB45E229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188" r="17131"/>
          <a:stretch/>
        </p:blipFill>
        <p:spPr>
          <a:xfrm>
            <a:off x="192505" y="0"/>
            <a:ext cx="1106920" cy="102494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84CD714-112E-1506-ACDD-6BFAF8B9E660}"/>
              </a:ext>
            </a:extLst>
          </p:cNvPr>
          <p:cNvSpPr txBox="1"/>
          <p:nvPr/>
        </p:nvSpPr>
        <p:spPr>
          <a:xfrm>
            <a:off x="2327018" y="212572"/>
            <a:ext cx="6037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/>
              <a:t>Careers Education Learning Journey</a:t>
            </a:r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60F6EC54-EEAE-7745-0A48-91A12CB1704F}"/>
              </a:ext>
            </a:extLst>
          </p:cNvPr>
          <p:cNvSpPr/>
          <p:nvPr/>
        </p:nvSpPr>
        <p:spPr>
          <a:xfrm rot="12119255">
            <a:off x="8168756" y="12640582"/>
            <a:ext cx="959966" cy="360394"/>
          </a:xfrm>
          <a:prstGeom prst="rightArrow">
            <a:avLst/>
          </a:prstGeom>
          <a:solidFill>
            <a:srgbClr val="00CC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479EE14-88B0-A0DA-764B-4701AADB683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13275"/>
          <a:stretch/>
        </p:blipFill>
        <p:spPr>
          <a:xfrm>
            <a:off x="8264845" y="13161113"/>
            <a:ext cx="2024939" cy="69359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4754D7D-6D56-AB69-C2C5-3E0A9A42330F}"/>
              </a:ext>
            </a:extLst>
          </p:cNvPr>
          <p:cNvSpPr txBox="1"/>
          <p:nvPr/>
        </p:nvSpPr>
        <p:spPr>
          <a:xfrm>
            <a:off x="9195228" y="12661293"/>
            <a:ext cx="14800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Junior School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547255F-0722-953F-906C-B112EE38DDAF}"/>
              </a:ext>
            </a:extLst>
          </p:cNvPr>
          <p:cNvSpPr txBox="1"/>
          <p:nvPr/>
        </p:nvSpPr>
        <p:spPr>
          <a:xfrm>
            <a:off x="8792731" y="2844452"/>
            <a:ext cx="1808643" cy="93871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u="sng" dirty="0">
                <a:solidFill>
                  <a:srgbClr val="FF0000"/>
                </a:solidFill>
              </a:rPr>
              <a:t>CDI Framework</a:t>
            </a:r>
            <a:r>
              <a:rPr lang="en-GB" b="1" dirty="0">
                <a:solidFill>
                  <a:srgbClr val="FF0000"/>
                </a:solidFill>
              </a:rPr>
              <a:t>:</a:t>
            </a:r>
          </a:p>
          <a:p>
            <a:endParaRPr lang="en-GB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Self-awareness (1)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Self-determination (2)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Self-improvement as a learner (3)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Exploring careers and career development (4)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Investigating work and working life (5)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Understanding business and industry (6)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Investigating jobs and LMI (7)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Valuing equality, diversity and inclusion (8)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Learning about safe working practices and environments (9)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Making the most of CEIAG (10)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Preparing for employability (11)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Showing initiative and enterprise (12)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Developing personal financial capability (13)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Identifying choices and opportunities (14)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Planning and deciding (15)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Handling applications and interviews (16)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Managing changes and transitions (17)</a:t>
            </a:r>
          </a:p>
        </p:txBody>
      </p:sp>
      <p:pic>
        <p:nvPicPr>
          <p:cNvPr id="12" name="Picture 11" descr="Z:\School Management\Logos &amp; Letterheads\Tomlinscote Logo - HQ - Transparent.png">
            <a:extLst>
              <a:ext uri="{FF2B5EF4-FFF2-40B4-BE49-F238E27FC236}">
                <a16:creationId xmlns:a16="http://schemas.microsoft.com/office/drawing/2014/main" id="{BC114460-D745-2311-DC61-25F791C17C59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4191" y="13960101"/>
            <a:ext cx="724996" cy="1139803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4DED0C9B-D267-9AEE-0A22-22D2BC25F074}"/>
              </a:ext>
            </a:extLst>
          </p:cNvPr>
          <p:cNvSpPr txBox="1"/>
          <p:nvPr/>
        </p:nvSpPr>
        <p:spPr>
          <a:xfrm>
            <a:off x="134520" y="1024940"/>
            <a:ext cx="1540012" cy="686341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u="sng" dirty="0">
                <a:solidFill>
                  <a:srgbClr val="0066FF"/>
                </a:solidFill>
              </a:rPr>
              <a:t>Gatsby Benchmarks</a:t>
            </a:r>
            <a:r>
              <a:rPr lang="en-GB" dirty="0">
                <a:solidFill>
                  <a:srgbClr val="0066FF"/>
                </a:solidFill>
              </a:rPr>
              <a:t>:</a:t>
            </a:r>
          </a:p>
          <a:p>
            <a:endParaRPr lang="en-GB" sz="1200" dirty="0"/>
          </a:p>
          <a:p>
            <a:pPr marL="342900" indent="-342900">
              <a:buFont typeface="+mj-lt"/>
              <a:buAutoNum type="arabicPeriod"/>
            </a:pPr>
            <a:r>
              <a:rPr lang="en-GB" sz="1400" dirty="0"/>
              <a:t>Stable careers programme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/>
              <a:t>Learning from Career and Labour Market Information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/>
              <a:t>Addressing the needs of each pupil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/>
              <a:t>Linking curriculum learning to careers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/>
              <a:t>Encounters with employers and employees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/>
              <a:t>Experiences of workplaces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/>
              <a:t>Encounters with further and higher education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/>
              <a:t>Personal guidance 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F5EF2FA-A1B2-5C69-9C73-9DB17FCBB6FC}"/>
              </a:ext>
            </a:extLst>
          </p:cNvPr>
          <p:cNvSpPr txBox="1"/>
          <p:nvPr/>
        </p:nvSpPr>
        <p:spPr>
          <a:xfrm>
            <a:off x="120810" y="8152366"/>
            <a:ext cx="1808642" cy="680186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u="sng" dirty="0"/>
              <a:t>Objectives</a:t>
            </a:r>
            <a:r>
              <a:rPr lang="en-GB" dirty="0"/>
              <a:t>:</a:t>
            </a:r>
          </a:p>
          <a:p>
            <a:endParaRPr lang="en-GB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Self-Development (helping students to understand themselves, recognise their potential and how they can shape their future)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Career Exploration (helping students to investigate opportunities in learning and work and how to use information effectively)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/>
              <a:t>Career Management (helping students to plan, make decisions and develop a broad range of skills enabling them to manage their own careers and prepare themselves for employment and lifelong learning)</a:t>
            </a:r>
          </a:p>
        </p:txBody>
      </p:sp>
      <p:pic>
        <p:nvPicPr>
          <p:cNvPr id="1026" name="Picture 2" descr="Careers Escape Room | Teaching Resources">
            <a:extLst>
              <a:ext uri="{FF2B5EF4-FFF2-40B4-BE49-F238E27FC236}">
                <a16:creationId xmlns:a16="http://schemas.microsoft.com/office/drawing/2014/main" id="{B4175C75-666F-0DB7-05E6-0D10989FD4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771" y="823624"/>
            <a:ext cx="1795952" cy="1345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hich Way To Go Illustration Stock Photo, Picture And Royalty Free Image.  Image 117045208.">
            <a:extLst>
              <a:ext uri="{FF2B5EF4-FFF2-40B4-BE49-F238E27FC236}">
                <a16:creationId xmlns:a16="http://schemas.microsoft.com/office/drawing/2014/main" id="{5C78F7BD-38E0-6D70-6D91-29A6FF4992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729" y="2376849"/>
            <a:ext cx="1133693" cy="1499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5515727-C040-29AA-CA68-61DD9370D93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16002"/>
          <a:stretch/>
        </p:blipFill>
        <p:spPr>
          <a:xfrm>
            <a:off x="2439851" y="14005945"/>
            <a:ext cx="3657600" cy="1048114"/>
          </a:xfrm>
          <a:prstGeom prst="rect">
            <a:avLst/>
          </a:prstGeom>
        </p:spPr>
      </p:pic>
      <p:pic>
        <p:nvPicPr>
          <p:cNvPr id="1032" name="Picture 8" descr="Lightbulb Doodle In A Naive Hand Drawn Style Stock Illustration - Download  Image Now - Light Bulb, Ideas, Inspiration - iStock">
            <a:extLst>
              <a:ext uri="{FF2B5EF4-FFF2-40B4-BE49-F238E27FC236}">
                <a16:creationId xmlns:a16="http://schemas.microsoft.com/office/drawing/2014/main" id="{BB255A95-A257-A432-82CB-3434D500CA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803" y="737678"/>
            <a:ext cx="1299996" cy="1299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6EA33CFA-AAEB-F500-9DFF-2561502A0ED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47467" y="13985199"/>
            <a:ext cx="1664928" cy="87894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ACF8D61-3042-A9C1-6787-5B0DDDC3D43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95690" y="3188709"/>
            <a:ext cx="488567" cy="69646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E32EAF03-370D-7D3E-AF65-C20C1AB6C226}"/>
              </a:ext>
            </a:extLst>
          </p:cNvPr>
          <p:cNvSpPr txBox="1"/>
          <p:nvPr/>
        </p:nvSpPr>
        <p:spPr>
          <a:xfrm>
            <a:off x="4373656" y="8468717"/>
            <a:ext cx="304050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b="1" u="sng" dirty="0"/>
              <a:t>Spring 1: Financial Education unit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Managing money and debt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Recognising money habits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Financial security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Value for money- purchasing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Impact of technology on money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C13DBBE-3AF1-B72B-C4B4-3D9F4A0CCE5B}"/>
              </a:ext>
            </a:extLst>
          </p:cNvPr>
          <p:cNvSpPr txBox="1"/>
          <p:nvPr/>
        </p:nvSpPr>
        <p:spPr>
          <a:xfrm>
            <a:off x="5772835" y="10371956"/>
            <a:ext cx="2254254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b="1" u="sng" dirty="0"/>
              <a:t>Autumn 1: Aspirations, goals and dreams unit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Transition to secondary school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Personal qualities and skills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‘All About Me’ project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T5 Award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A2AE8B6-A0D7-BE02-259C-4AC22B4DA1E8}"/>
              </a:ext>
            </a:extLst>
          </p:cNvPr>
          <p:cNvSpPr txBox="1"/>
          <p:nvPr/>
        </p:nvSpPr>
        <p:spPr>
          <a:xfrm>
            <a:off x="2655838" y="6611135"/>
            <a:ext cx="3742644" cy="1438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50" b="1" u="sng" dirty="0"/>
              <a:t>Summer 2: Career Management unit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50" dirty="0"/>
              <a:t>Employability skills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50" dirty="0"/>
              <a:t>Team work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50" dirty="0"/>
              <a:t>Different types and patterns of work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50" dirty="0"/>
              <a:t>Career identify and progression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50" dirty="0"/>
              <a:t>Equality of opportunity, discrimination and rights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50" dirty="0"/>
              <a:t>Preparing for employment at 14+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E39D68DD-E353-CF61-4D09-8EEE48CC12E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873798" y="6750835"/>
            <a:ext cx="862276" cy="1007371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36EFFD96-494D-E033-79A8-F439FD0328CD}"/>
              </a:ext>
            </a:extLst>
          </p:cNvPr>
          <p:cNvSpPr txBox="1"/>
          <p:nvPr/>
        </p:nvSpPr>
        <p:spPr>
          <a:xfrm>
            <a:off x="5733800" y="6780005"/>
            <a:ext cx="11661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Y9 Enterprise </a:t>
            </a:r>
          </a:p>
          <a:p>
            <a:pPr algn="ctr"/>
            <a:r>
              <a:rPr lang="en-GB" sz="1400" b="1" dirty="0"/>
              <a:t>Day (Spring 1)</a:t>
            </a:r>
            <a:endParaRPr lang="en-GB" b="1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3A1E207-E78A-AC42-DD4E-5CFCADD9A62A}"/>
              </a:ext>
            </a:extLst>
          </p:cNvPr>
          <p:cNvSpPr txBox="1"/>
          <p:nvPr/>
        </p:nvSpPr>
        <p:spPr>
          <a:xfrm>
            <a:off x="3126111" y="4780386"/>
            <a:ext cx="374264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b="1" u="sng" dirty="0"/>
              <a:t>Spring 1: Work experience preparation unit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Employability skills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CV writing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Interview skills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‘Health and safety’ in the workplace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Career identity and online profile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978D2B27-6DB3-5C4F-B0EF-DAF4E2BCD552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12281"/>
          <a:stretch/>
        </p:blipFill>
        <p:spPr>
          <a:xfrm>
            <a:off x="6308033" y="945794"/>
            <a:ext cx="1143766" cy="719629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078D836F-3166-3CB1-B785-3CC095091283}"/>
              </a:ext>
            </a:extLst>
          </p:cNvPr>
          <p:cNvSpPr txBox="1"/>
          <p:nvPr/>
        </p:nvSpPr>
        <p:spPr>
          <a:xfrm>
            <a:off x="3176747" y="2915523"/>
            <a:ext cx="3742644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b="1" u="sng"/>
              <a:t>Autumn 1: </a:t>
            </a:r>
            <a:r>
              <a:rPr lang="en-GB" sz="1300" b="1" u="sng" dirty="0"/>
              <a:t>Post-16 pathways and choices unit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Goal setting – career progression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Post-16 plans and applications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Personal finances – post 16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Planning your finances for the future</a:t>
            </a:r>
          </a:p>
        </p:txBody>
      </p:sp>
      <p:pic>
        <p:nvPicPr>
          <p:cNvPr id="1036" name="Picture 12" descr="Science Says Only 8 Percent of People Actually Achieve Their Goals. Here  Are 7 Things They Do Differently | Inc.com">
            <a:extLst>
              <a:ext uri="{FF2B5EF4-FFF2-40B4-BE49-F238E27FC236}">
                <a16:creationId xmlns:a16="http://schemas.microsoft.com/office/drawing/2014/main" id="{77964F06-DBB7-0F99-949F-49ECC0E586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2" r="34206"/>
          <a:stretch/>
        </p:blipFill>
        <p:spPr bwMode="auto">
          <a:xfrm>
            <a:off x="3178495" y="8742115"/>
            <a:ext cx="841747" cy="773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Arrow: Right 35">
            <a:extLst>
              <a:ext uri="{FF2B5EF4-FFF2-40B4-BE49-F238E27FC236}">
                <a16:creationId xmlns:a16="http://schemas.microsoft.com/office/drawing/2014/main" id="{42EFB1A9-67F2-4BAA-48A2-51812F0386FC}"/>
              </a:ext>
            </a:extLst>
          </p:cNvPr>
          <p:cNvSpPr/>
          <p:nvPr/>
        </p:nvSpPr>
        <p:spPr>
          <a:xfrm rot="5400000">
            <a:off x="4328135" y="4138985"/>
            <a:ext cx="700476" cy="307830"/>
          </a:xfrm>
          <a:prstGeom prst="rightArrow">
            <a:avLst/>
          </a:prstGeom>
          <a:solidFill>
            <a:srgbClr val="00CC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Arrow: Right 37">
            <a:extLst>
              <a:ext uri="{FF2B5EF4-FFF2-40B4-BE49-F238E27FC236}">
                <a16:creationId xmlns:a16="http://schemas.microsoft.com/office/drawing/2014/main" id="{EADCECD7-94FE-5935-57AC-9CA1F8105F09}"/>
              </a:ext>
            </a:extLst>
          </p:cNvPr>
          <p:cNvSpPr/>
          <p:nvPr/>
        </p:nvSpPr>
        <p:spPr>
          <a:xfrm rot="1776564">
            <a:off x="5872623" y="5810291"/>
            <a:ext cx="958401" cy="300675"/>
          </a:xfrm>
          <a:prstGeom prst="rightArrow">
            <a:avLst/>
          </a:prstGeom>
          <a:solidFill>
            <a:srgbClr val="00CC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Arrow: Right 38">
            <a:extLst>
              <a:ext uri="{FF2B5EF4-FFF2-40B4-BE49-F238E27FC236}">
                <a16:creationId xmlns:a16="http://schemas.microsoft.com/office/drawing/2014/main" id="{5E5245A7-A18D-2369-9DD9-38EAD72A8A5F}"/>
              </a:ext>
            </a:extLst>
          </p:cNvPr>
          <p:cNvSpPr/>
          <p:nvPr/>
        </p:nvSpPr>
        <p:spPr>
          <a:xfrm rot="4128147">
            <a:off x="6144202" y="7698542"/>
            <a:ext cx="722838" cy="306455"/>
          </a:xfrm>
          <a:prstGeom prst="rightArrow">
            <a:avLst/>
          </a:prstGeom>
          <a:solidFill>
            <a:srgbClr val="00CC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Arrow: Right 39">
            <a:extLst>
              <a:ext uri="{FF2B5EF4-FFF2-40B4-BE49-F238E27FC236}">
                <a16:creationId xmlns:a16="http://schemas.microsoft.com/office/drawing/2014/main" id="{2E32309D-FE86-2F93-D7D3-D46D65CDC62B}"/>
              </a:ext>
            </a:extLst>
          </p:cNvPr>
          <p:cNvSpPr/>
          <p:nvPr/>
        </p:nvSpPr>
        <p:spPr>
          <a:xfrm rot="10800000">
            <a:off x="2108327" y="7049135"/>
            <a:ext cx="593845" cy="308358"/>
          </a:xfrm>
          <a:prstGeom prst="rightArrow">
            <a:avLst/>
          </a:prstGeom>
          <a:solidFill>
            <a:srgbClr val="00CC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Arrow: Right 40">
            <a:extLst>
              <a:ext uri="{FF2B5EF4-FFF2-40B4-BE49-F238E27FC236}">
                <a16:creationId xmlns:a16="http://schemas.microsoft.com/office/drawing/2014/main" id="{AF51E731-0ED3-9E7B-9DC1-7907F1CC2C17}"/>
              </a:ext>
            </a:extLst>
          </p:cNvPr>
          <p:cNvSpPr/>
          <p:nvPr/>
        </p:nvSpPr>
        <p:spPr>
          <a:xfrm rot="4128147">
            <a:off x="7063072" y="11908344"/>
            <a:ext cx="767688" cy="319578"/>
          </a:xfrm>
          <a:prstGeom prst="rightArrow">
            <a:avLst/>
          </a:prstGeom>
          <a:solidFill>
            <a:srgbClr val="00CC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Arrow: Right 41">
            <a:extLst>
              <a:ext uri="{FF2B5EF4-FFF2-40B4-BE49-F238E27FC236}">
                <a16:creationId xmlns:a16="http://schemas.microsoft.com/office/drawing/2014/main" id="{AAD43810-08E2-2284-2345-4B4736984F62}"/>
              </a:ext>
            </a:extLst>
          </p:cNvPr>
          <p:cNvSpPr/>
          <p:nvPr/>
        </p:nvSpPr>
        <p:spPr>
          <a:xfrm rot="3195237">
            <a:off x="6625055" y="9500120"/>
            <a:ext cx="722838" cy="306455"/>
          </a:xfrm>
          <a:prstGeom prst="rightArrow">
            <a:avLst/>
          </a:prstGeom>
          <a:solidFill>
            <a:srgbClr val="00CC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7375CAD-7C0C-B50A-B8F3-6090A8EBE55B}"/>
              </a:ext>
            </a:extLst>
          </p:cNvPr>
          <p:cNvSpPr txBox="1"/>
          <p:nvPr/>
        </p:nvSpPr>
        <p:spPr>
          <a:xfrm>
            <a:off x="2743117" y="10440251"/>
            <a:ext cx="2682223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b="1" u="sng" dirty="0"/>
              <a:t>Summer 2: Financial Education unit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Introduction to budgeting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Banking and budgeting basics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Safe and sensible spending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Building financial independence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Money and employment</a:t>
            </a:r>
          </a:p>
        </p:txBody>
      </p:sp>
      <p:sp>
        <p:nvSpPr>
          <p:cNvPr id="19" name="Arrow: Right 18">
            <a:extLst>
              <a:ext uri="{FF2B5EF4-FFF2-40B4-BE49-F238E27FC236}">
                <a16:creationId xmlns:a16="http://schemas.microsoft.com/office/drawing/2014/main" id="{8B33C305-AE49-12F5-F9CD-41830D44036F}"/>
              </a:ext>
            </a:extLst>
          </p:cNvPr>
          <p:cNvSpPr/>
          <p:nvPr/>
        </p:nvSpPr>
        <p:spPr>
          <a:xfrm rot="11105534">
            <a:off x="2226597" y="10722489"/>
            <a:ext cx="518128" cy="319578"/>
          </a:xfrm>
          <a:prstGeom prst="rightArrow">
            <a:avLst/>
          </a:prstGeom>
          <a:solidFill>
            <a:srgbClr val="00CC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602C52A-FD4B-022C-2342-7E42C6F982DF}"/>
              </a:ext>
            </a:extLst>
          </p:cNvPr>
          <p:cNvSpPr txBox="1"/>
          <p:nvPr/>
        </p:nvSpPr>
        <p:spPr>
          <a:xfrm>
            <a:off x="2315210" y="12521247"/>
            <a:ext cx="283549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b="1" u="sng" dirty="0"/>
              <a:t>Spring 1: Introduction to Careers unit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Routes into different careers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Exploring big businesses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Professional areas in businesses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Working locally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300" dirty="0"/>
              <a:t>Linking values to career choices</a:t>
            </a:r>
          </a:p>
        </p:txBody>
      </p:sp>
      <p:sp>
        <p:nvSpPr>
          <p:cNvPr id="25" name="Arrow: Right 24">
            <a:extLst>
              <a:ext uri="{FF2B5EF4-FFF2-40B4-BE49-F238E27FC236}">
                <a16:creationId xmlns:a16="http://schemas.microsoft.com/office/drawing/2014/main" id="{6F6340F6-8657-6AB5-87D2-BFB70C5AEE48}"/>
              </a:ext>
            </a:extLst>
          </p:cNvPr>
          <p:cNvSpPr/>
          <p:nvPr/>
        </p:nvSpPr>
        <p:spPr>
          <a:xfrm rot="7688839" flipH="1">
            <a:off x="2575561" y="12091201"/>
            <a:ext cx="556759" cy="319578"/>
          </a:xfrm>
          <a:prstGeom prst="rightArrow">
            <a:avLst/>
          </a:prstGeom>
          <a:solidFill>
            <a:srgbClr val="00CC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76702E9-F3D4-885C-C569-3D64B9E5C855}"/>
              </a:ext>
            </a:extLst>
          </p:cNvPr>
          <p:cNvSpPr txBox="1"/>
          <p:nvPr/>
        </p:nvSpPr>
        <p:spPr>
          <a:xfrm>
            <a:off x="6733222" y="4841585"/>
            <a:ext cx="11661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Y10 Work Experience Week (Summer 2)</a:t>
            </a:r>
            <a:endParaRPr lang="en-GB" b="1" dirty="0"/>
          </a:p>
        </p:txBody>
      </p:sp>
      <p:sp>
        <p:nvSpPr>
          <p:cNvPr id="32" name="Arrow: Right 31">
            <a:extLst>
              <a:ext uri="{FF2B5EF4-FFF2-40B4-BE49-F238E27FC236}">
                <a16:creationId xmlns:a16="http://schemas.microsoft.com/office/drawing/2014/main" id="{CA8C5B1C-AF4D-9549-6295-FFD316FA5A40}"/>
              </a:ext>
            </a:extLst>
          </p:cNvPr>
          <p:cNvSpPr/>
          <p:nvPr/>
        </p:nvSpPr>
        <p:spPr>
          <a:xfrm rot="17810320">
            <a:off x="7577680" y="4621095"/>
            <a:ext cx="853574" cy="276107"/>
          </a:xfrm>
          <a:prstGeom prst="rightArrow">
            <a:avLst/>
          </a:prstGeom>
          <a:solidFill>
            <a:srgbClr val="00CC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Picture 4" descr="Pig Became the Symbol of Saving Money ...">
            <a:extLst>
              <a:ext uri="{FF2B5EF4-FFF2-40B4-BE49-F238E27FC236}">
                <a16:creationId xmlns:a16="http://schemas.microsoft.com/office/drawing/2014/main" id="{9BB9C310-3165-3B41-5D62-6AB3065D95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8" t="17417" r="5069" b="16936"/>
          <a:stretch/>
        </p:blipFill>
        <p:spPr bwMode="auto">
          <a:xfrm>
            <a:off x="7102367" y="8684944"/>
            <a:ext cx="1045421" cy="784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atsby Charitable Foundation — think">
            <a:extLst>
              <a:ext uri="{FF2B5EF4-FFF2-40B4-BE49-F238E27FC236}">
                <a16:creationId xmlns:a16="http://schemas.microsoft.com/office/drawing/2014/main" id="{25746FC4-88DD-3903-2A03-E8E8E8960F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822" y="12753650"/>
            <a:ext cx="2274975" cy="1057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98411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179</TotalTime>
  <Words>449</Words>
  <Application>Microsoft Office PowerPoint</Application>
  <PresentationFormat>Custom</PresentationFormat>
  <Paragraphs>83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Costantini</dc:creator>
  <cp:lastModifiedBy>Helene Livesey</cp:lastModifiedBy>
  <cp:revision>17</cp:revision>
  <cp:lastPrinted>2024-11-05T08:35:39Z</cp:lastPrinted>
  <dcterms:created xsi:type="dcterms:W3CDTF">2020-04-29T13:07:49Z</dcterms:created>
  <dcterms:modified xsi:type="dcterms:W3CDTF">2024-11-05T10:09:08Z</dcterms:modified>
</cp:coreProperties>
</file>