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357" r:id="rId4"/>
    <p:sldId id="446" r:id="rId5"/>
    <p:sldId id="458" r:id="rId6"/>
    <p:sldId id="454" r:id="rId7"/>
    <p:sldId id="459" r:id="rId8"/>
    <p:sldId id="455" r:id="rId9"/>
    <p:sldId id="460" r:id="rId10"/>
    <p:sldId id="456" r:id="rId11"/>
    <p:sldId id="461" r:id="rId12"/>
    <p:sldId id="457" r:id="rId13"/>
    <p:sldId id="46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0000FF"/>
    <a:srgbClr val="CCFF99"/>
    <a:srgbClr val="FFCC99"/>
    <a:srgbClr val="CCCCFF"/>
    <a:srgbClr val="99FFCC"/>
    <a:srgbClr val="FFCCFF"/>
    <a:srgbClr val="FFFFCC"/>
    <a:srgbClr val="CCFFCC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 varScale="1">
        <p:scale>
          <a:sx n="85" d="100"/>
          <a:sy n="85" d="100"/>
        </p:scale>
        <p:origin x="1158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E30EC4-DD25-4147-BB80-48650134906B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456E367-9E76-469B-B066-F223EB7E8504}">
      <dgm:prSet phldrT="[Text]"/>
      <dgm:spPr/>
      <dgm:t>
        <a:bodyPr/>
        <a:lstStyle/>
        <a:p>
          <a:r>
            <a:rPr lang="en-GB" dirty="0"/>
            <a:t>Academic</a:t>
          </a:r>
        </a:p>
      </dgm:t>
    </dgm:pt>
    <dgm:pt modelId="{E18C108A-C46D-4814-A883-040D09D00B70}" type="parTrans" cxnId="{04D5F592-00F0-4D9A-BEE4-A38C946DC383}">
      <dgm:prSet/>
      <dgm:spPr/>
      <dgm:t>
        <a:bodyPr/>
        <a:lstStyle/>
        <a:p>
          <a:endParaRPr lang="en-GB"/>
        </a:p>
      </dgm:t>
    </dgm:pt>
    <dgm:pt modelId="{74BFD762-280C-4D17-9AF3-99CE986857B1}" type="sibTrans" cxnId="{04D5F592-00F0-4D9A-BEE4-A38C946DC383}">
      <dgm:prSet/>
      <dgm:spPr/>
      <dgm:t>
        <a:bodyPr/>
        <a:lstStyle/>
        <a:p>
          <a:endParaRPr lang="en-GB"/>
        </a:p>
      </dgm:t>
    </dgm:pt>
    <dgm:pt modelId="{A4D0A6A9-8CAC-4605-B1A7-0A17918AFB46}">
      <dgm:prSet phldrT="[Text]"/>
      <dgm:spPr/>
      <dgm:t>
        <a:bodyPr/>
        <a:lstStyle/>
        <a:p>
          <a:r>
            <a:rPr lang="en-GB" dirty="0"/>
            <a:t>A-Levels (FE Colleges/Sixth Forms)</a:t>
          </a:r>
        </a:p>
      </dgm:t>
    </dgm:pt>
    <dgm:pt modelId="{6BB6F6DB-4A56-412D-A4AC-45C3A7ACE8C1}" type="parTrans" cxnId="{AEE2970A-257D-439D-A11D-4826F88FA1FB}">
      <dgm:prSet/>
      <dgm:spPr/>
      <dgm:t>
        <a:bodyPr/>
        <a:lstStyle/>
        <a:p>
          <a:endParaRPr lang="en-GB"/>
        </a:p>
      </dgm:t>
    </dgm:pt>
    <dgm:pt modelId="{841DF45B-0A2D-4EFB-9D6F-352C5974408D}" type="sibTrans" cxnId="{AEE2970A-257D-439D-A11D-4826F88FA1FB}">
      <dgm:prSet/>
      <dgm:spPr/>
      <dgm:t>
        <a:bodyPr/>
        <a:lstStyle/>
        <a:p>
          <a:endParaRPr lang="en-GB"/>
        </a:p>
      </dgm:t>
    </dgm:pt>
    <dgm:pt modelId="{33795E55-A39D-4AF7-915C-977B3F71B42D}">
      <dgm:prSet phldrT="[Text]"/>
      <dgm:spPr/>
      <dgm:t>
        <a:bodyPr/>
        <a:lstStyle/>
        <a:p>
          <a:r>
            <a:rPr lang="en-GB" dirty="0"/>
            <a:t>Vocational</a:t>
          </a:r>
        </a:p>
      </dgm:t>
    </dgm:pt>
    <dgm:pt modelId="{4D42CFEC-C7BF-4F60-A804-149EB16AC475}" type="parTrans" cxnId="{0E49682C-05FA-4937-BEAA-473AA3257133}">
      <dgm:prSet/>
      <dgm:spPr/>
      <dgm:t>
        <a:bodyPr/>
        <a:lstStyle/>
        <a:p>
          <a:endParaRPr lang="en-GB"/>
        </a:p>
      </dgm:t>
    </dgm:pt>
    <dgm:pt modelId="{0A5C1466-1D0C-454F-98BD-8CF383351996}" type="sibTrans" cxnId="{0E49682C-05FA-4937-BEAA-473AA3257133}">
      <dgm:prSet/>
      <dgm:spPr/>
      <dgm:t>
        <a:bodyPr/>
        <a:lstStyle/>
        <a:p>
          <a:endParaRPr lang="en-GB"/>
        </a:p>
      </dgm:t>
    </dgm:pt>
    <dgm:pt modelId="{11559375-412D-43D6-BB24-C8047C26148E}">
      <dgm:prSet phldrT="[Text]"/>
      <dgm:spPr/>
      <dgm:t>
        <a:bodyPr/>
        <a:lstStyle/>
        <a:p>
          <a:r>
            <a:rPr lang="en-GB" dirty="0"/>
            <a:t>Occupational qualifications (FE colleges)</a:t>
          </a:r>
        </a:p>
      </dgm:t>
    </dgm:pt>
    <dgm:pt modelId="{C840C382-E26A-44E5-B1A9-264043AEDB25}" type="parTrans" cxnId="{B24316D2-2547-47A4-A2E3-6117C640E9D5}">
      <dgm:prSet/>
      <dgm:spPr/>
      <dgm:t>
        <a:bodyPr/>
        <a:lstStyle/>
        <a:p>
          <a:endParaRPr lang="en-GB"/>
        </a:p>
      </dgm:t>
    </dgm:pt>
    <dgm:pt modelId="{55E1BA7D-B86E-43CD-9855-6A4C0394C6D2}" type="sibTrans" cxnId="{B24316D2-2547-47A4-A2E3-6117C640E9D5}">
      <dgm:prSet/>
      <dgm:spPr/>
      <dgm:t>
        <a:bodyPr/>
        <a:lstStyle/>
        <a:p>
          <a:endParaRPr lang="en-GB"/>
        </a:p>
      </dgm:t>
    </dgm:pt>
    <dgm:pt modelId="{114F768A-7578-42C1-823E-2B3DA10C89B4}">
      <dgm:prSet phldrT="[Text]"/>
      <dgm:spPr/>
      <dgm:t>
        <a:bodyPr/>
        <a:lstStyle/>
        <a:p>
          <a:r>
            <a:rPr lang="en-GB" dirty="0"/>
            <a:t>Technical</a:t>
          </a:r>
        </a:p>
      </dgm:t>
    </dgm:pt>
    <dgm:pt modelId="{6B610548-2582-4A25-83DD-E615061F3C72}" type="parTrans" cxnId="{EAFCFF83-323A-4DB2-AB8A-9783AE072B26}">
      <dgm:prSet/>
      <dgm:spPr/>
      <dgm:t>
        <a:bodyPr/>
        <a:lstStyle/>
        <a:p>
          <a:endParaRPr lang="en-GB"/>
        </a:p>
      </dgm:t>
    </dgm:pt>
    <dgm:pt modelId="{E65B3544-5866-426A-82F9-202755AB94EF}" type="sibTrans" cxnId="{EAFCFF83-323A-4DB2-AB8A-9783AE072B26}">
      <dgm:prSet/>
      <dgm:spPr/>
      <dgm:t>
        <a:bodyPr/>
        <a:lstStyle/>
        <a:p>
          <a:endParaRPr lang="en-GB"/>
        </a:p>
      </dgm:t>
    </dgm:pt>
    <dgm:pt modelId="{943E9E44-94DA-4E5F-B061-12C2CBDF69A0}">
      <dgm:prSet phldrT="[Text]"/>
      <dgm:spPr/>
      <dgm:t>
        <a:bodyPr/>
        <a:lstStyle/>
        <a:p>
          <a:r>
            <a:rPr lang="en-GB" dirty="0"/>
            <a:t>Apprenticeships (job)</a:t>
          </a:r>
        </a:p>
      </dgm:t>
    </dgm:pt>
    <dgm:pt modelId="{DDB7A6E5-9C0F-4DD4-94C8-C7692E1F0CF0}" type="parTrans" cxnId="{0BA0D90B-1390-474D-9097-5E3F5CC1BE7B}">
      <dgm:prSet/>
      <dgm:spPr/>
      <dgm:t>
        <a:bodyPr/>
        <a:lstStyle/>
        <a:p>
          <a:endParaRPr lang="en-GB"/>
        </a:p>
      </dgm:t>
    </dgm:pt>
    <dgm:pt modelId="{C0053C84-2BF5-49E2-B3D8-3E94DBAD072E}" type="sibTrans" cxnId="{0BA0D90B-1390-474D-9097-5E3F5CC1BE7B}">
      <dgm:prSet/>
      <dgm:spPr/>
      <dgm:t>
        <a:bodyPr/>
        <a:lstStyle/>
        <a:p>
          <a:endParaRPr lang="en-GB"/>
        </a:p>
      </dgm:t>
    </dgm:pt>
    <dgm:pt modelId="{3E7F76E5-0412-4B9E-9452-E175FBAFDA98}">
      <dgm:prSet phldrT="[Text]"/>
      <dgm:spPr/>
      <dgm:t>
        <a:bodyPr/>
        <a:lstStyle/>
        <a:p>
          <a:r>
            <a:rPr lang="en-GB" dirty="0"/>
            <a:t>T-Levels (FE colleges)</a:t>
          </a:r>
        </a:p>
      </dgm:t>
    </dgm:pt>
    <dgm:pt modelId="{5D15F9D1-6F77-4705-85E0-D6664156C52E}" type="parTrans" cxnId="{47FC62FA-02E3-4F4F-A5D2-0C60511E82CF}">
      <dgm:prSet/>
      <dgm:spPr/>
      <dgm:t>
        <a:bodyPr/>
        <a:lstStyle/>
        <a:p>
          <a:endParaRPr lang="en-GB"/>
        </a:p>
      </dgm:t>
    </dgm:pt>
    <dgm:pt modelId="{2C1EBC02-C6C4-413A-A6D4-18FBBE740D0D}" type="sibTrans" cxnId="{47FC62FA-02E3-4F4F-A5D2-0C60511E82CF}">
      <dgm:prSet/>
      <dgm:spPr/>
      <dgm:t>
        <a:bodyPr/>
        <a:lstStyle/>
        <a:p>
          <a:endParaRPr lang="en-GB"/>
        </a:p>
      </dgm:t>
    </dgm:pt>
    <dgm:pt modelId="{16553B11-F7D7-4E21-BA20-420C11684BAB}">
      <dgm:prSet phldrT="[Text]"/>
      <dgm:spPr/>
      <dgm:t>
        <a:bodyPr/>
        <a:lstStyle/>
        <a:p>
          <a:endParaRPr lang="en-GB" dirty="0"/>
        </a:p>
      </dgm:t>
    </dgm:pt>
    <dgm:pt modelId="{AC715A41-661A-4A59-A587-34F4EE228FC0}" type="parTrans" cxnId="{CDAEAE48-FAB5-4BC1-AA03-405C3F1A0483}">
      <dgm:prSet/>
      <dgm:spPr/>
      <dgm:t>
        <a:bodyPr/>
        <a:lstStyle/>
        <a:p>
          <a:endParaRPr lang="en-GB"/>
        </a:p>
      </dgm:t>
    </dgm:pt>
    <dgm:pt modelId="{7326413B-212A-42C6-A6C3-ACF8077A6DBE}" type="sibTrans" cxnId="{CDAEAE48-FAB5-4BC1-AA03-405C3F1A0483}">
      <dgm:prSet/>
      <dgm:spPr/>
      <dgm:t>
        <a:bodyPr/>
        <a:lstStyle/>
        <a:p>
          <a:endParaRPr lang="en-GB"/>
        </a:p>
      </dgm:t>
    </dgm:pt>
    <dgm:pt modelId="{CF0F4841-D263-4588-B075-699F648E9AC7}">
      <dgm:prSet phldrT="[Text]"/>
      <dgm:spPr/>
      <dgm:t>
        <a:bodyPr/>
        <a:lstStyle/>
        <a:p>
          <a:r>
            <a:rPr lang="en-GB" dirty="0"/>
            <a:t>BTECs/CTECs (FE colleges)</a:t>
          </a:r>
        </a:p>
      </dgm:t>
    </dgm:pt>
    <dgm:pt modelId="{6D7DF290-C48C-4D92-827B-80D745123F51}" type="parTrans" cxnId="{3F96C9E2-B0FA-468A-83FF-F94DDA9F0D72}">
      <dgm:prSet/>
      <dgm:spPr/>
      <dgm:t>
        <a:bodyPr/>
        <a:lstStyle/>
        <a:p>
          <a:endParaRPr lang="en-GB"/>
        </a:p>
      </dgm:t>
    </dgm:pt>
    <dgm:pt modelId="{F0B0ADD4-710D-4DD0-89B4-8F1951845CC3}" type="sibTrans" cxnId="{3F96C9E2-B0FA-468A-83FF-F94DDA9F0D72}">
      <dgm:prSet/>
      <dgm:spPr/>
      <dgm:t>
        <a:bodyPr/>
        <a:lstStyle/>
        <a:p>
          <a:endParaRPr lang="en-GB"/>
        </a:p>
      </dgm:t>
    </dgm:pt>
    <dgm:pt modelId="{7C78F022-D83D-4BE7-9CB9-8B83768B52F4}" type="pres">
      <dgm:prSet presAssocID="{4AE30EC4-DD25-4147-BB80-48650134906B}" presName="Name0" presStyleCnt="0">
        <dgm:presLayoutVars>
          <dgm:dir/>
          <dgm:animLvl val="lvl"/>
          <dgm:resizeHandles val="exact"/>
        </dgm:presLayoutVars>
      </dgm:prSet>
      <dgm:spPr/>
    </dgm:pt>
    <dgm:pt modelId="{E91FFE88-055B-4A48-9350-D9F7CE277B98}" type="pres">
      <dgm:prSet presAssocID="{5456E367-9E76-469B-B066-F223EB7E8504}" presName="composite" presStyleCnt="0"/>
      <dgm:spPr/>
    </dgm:pt>
    <dgm:pt modelId="{7FE0B6C9-930F-437D-B66D-1DDE280DC8B0}" type="pres">
      <dgm:prSet presAssocID="{5456E367-9E76-469B-B066-F223EB7E8504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C2D47EA7-E250-4936-8CCE-09C9452D4C46}" type="pres">
      <dgm:prSet presAssocID="{5456E367-9E76-469B-B066-F223EB7E8504}" presName="desTx" presStyleLbl="alignAccFollowNode1" presStyleIdx="0" presStyleCnt="3">
        <dgm:presLayoutVars>
          <dgm:bulletEnabled val="1"/>
        </dgm:presLayoutVars>
      </dgm:prSet>
      <dgm:spPr/>
    </dgm:pt>
    <dgm:pt modelId="{093F1AC9-8192-46CB-AFE0-15FED61C5FAC}" type="pres">
      <dgm:prSet presAssocID="{74BFD762-280C-4D17-9AF3-99CE986857B1}" presName="space" presStyleCnt="0"/>
      <dgm:spPr/>
    </dgm:pt>
    <dgm:pt modelId="{3481E551-C843-4B59-A228-08559B177453}" type="pres">
      <dgm:prSet presAssocID="{33795E55-A39D-4AF7-915C-977B3F71B42D}" presName="composite" presStyleCnt="0"/>
      <dgm:spPr/>
    </dgm:pt>
    <dgm:pt modelId="{9A144BCA-4C48-4655-B922-94A72CE5331C}" type="pres">
      <dgm:prSet presAssocID="{33795E55-A39D-4AF7-915C-977B3F71B42D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CBF66A94-64AB-4F4B-8916-BC2BC87DE0FC}" type="pres">
      <dgm:prSet presAssocID="{33795E55-A39D-4AF7-915C-977B3F71B42D}" presName="desTx" presStyleLbl="alignAccFollowNode1" presStyleIdx="1" presStyleCnt="3">
        <dgm:presLayoutVars>
          <dgm:bulletEnabled val="1"/>
        </dgm:presLayoutVars>
      </dgm:prSet>
      <dgm:spPr/>
    </dgm:pt>
    <dgm:pt modelId="{33295099-A968-4D27-A2DC-502458368FE0}" type="pres">
      <dgm:prSet presAssocID="{0A5C1466-1D0C-454F-98BD-8CF383351996}" presName="space" presStyleCnt="0"/>
      <dgm:spPr/>
    </dgm:pt>
    <dgm:pt modelId="{5F7100D3-48D7-4B1C-8BC8-03C2CD621AD2}" type="pres">
      <dgm:prSet presAssocID="{114F768A-7578-42C1-823E-2B3DA10C89B4}" presName="composite" presStyleCnt="0"/>
      <dgm:spPr/>
    </dgm:pt>
    <dgm:pt modelId="{EEE6DEA2-B86B-4E07-AC7C-9F50832FD729}" type="pres">
      <dgm:prSet presAssocID="{114F768A-7578-42C1-823E-2B3DA10C89B4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BBB2C384-EA6F-4B8F-977E-025D1CBB6B3F}" type="pres">
      <dgm:prSet presAssocID="{114F768A-7578-42C1-823E-2B3DA10C89B4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AEE2970A-257D-439D-A11D-4826F88FA1FB}" srcId="{5456E367-9E76-469B-B066-F223EB7E8504}" destId="{A4D0A6A9-8CAC-4605-B1A7-0A17918AFB46}" srcOrd="0" destOrd="0" parTransId="{6BB6F6DB-4A56-412D-A4AC-45C3A7ACE8C1}" sibTransId="{841DF45B-0A2D-4EFB-9D6F-352C5974408D}"/>
    <dgm:cxn modelId="{0BA0D90B-1390-474D-9097-5E3F5CC1BE7B}" srcId="{114F768A-7578-42C1-823E-2B3DA10C89B4}" destId="{943E9E44-94DA-4E5F-B061-12C2CBDF69A0}" srcOrd="0" destOrd="0" parTransId="{DDB7A6E5-9C0F-4DD4-94C8-C7692E1F0CF0}" sibTransId="{C0053C84-2BF5-49E2-B3D8-3E94DBAD072E}"/>
    <dgm:cxn modelId="{4FE66A0C-924D-43B7-BC34-87A4070C46F1}" type="presOf" srcId="{11559375-412D-43D6-BB24-C8047C26148E}" destId="{CBF66A94-64AB-4F4B-8916-BC2BC87DE0FC}" srcOrd="0" destOrd="0" presId="urn:microsoft.com/office/officeart/2005/8/layout/hList1"/>
    <dgm:cxn modelId="{49401E0E-CE17-49DA-908B-78533CE7B8D0}" type="presOf" srcId="{16553B11-F7D7-4E21-BA20-420C11684BAB}" destId="{CBF66A94-64AB-4F4B-8916-BC2BC87DE0FC}" srcOrd="0" destOrd="2" presId="urn:microsoft.com/office/officeart/2005/8/layout/hList1"/>
    <dgm:cxn modelId="{0E49682C-05FA-4937-BEAA-473AA3257133}" srcId="{4AE30EC4-DD25-4147-BB80-48650134906B}" destId="{33795E55-A39D-4AF7-915C-977B3F71B42D}" srcOrd="1" destOrd="0" parTransId="{4D42CFEC-C7BF-4F60-A804-149EB16AC475}" sibTransId="{0A5C1466-1D0C-454F-98BD-8CF383351996}"/>
    <dgm:cxn modelId="{CE3E8B37-5235-4B92-BEE7-DF8ABF431292}" type="presOf" srcId="{5456E367-9E76-469B-B066-F223EB7E8504}" destId="{7FE0B6C9-930F-437D-B66D-1DDE280DC8B0}" srcOrd="0" destOrd="0" presId="urn:microsoft.com/office/officeart/2005/8/layout/hList1"/>
    <dgm:cxn modelId="{CDAEAE48-FAB5-4BC1-AA03-405C3F1A0483}" srcId="{33795E55-A39D-4AF7-915C-977B3F71B42D}" destId="{16553B11-F7D7-4E21-BA20-420C11684BAB}" srcOrd="2" destOrd="0" parTransId="{AC715A41-661A-4A59-A587-34F4EE228FC0}" sibTransId="{7326413B-212A-42C6-A6C3-ACF8077A6DBE}"/>
    <dgm:cxn modelId="{E5E83A4D-910E-4BDE-B462-C003DAD20B89}" type="presOf" srcId="{943E9E44-94DA-4E5F-B061-12C2CBDF69A0}" destId="{BBB2C384-EA6F-4B8F-977E-025D1CBB6B3F}" srcOrd="0" destOrd="0" presId="urn:microsoft.com/office/officeart/2005/8/layout/hList1"/>
    <dgm:cxn modelId="{4A4C8152-70F6-4CCE-BD59-87549C659DC4}" type="presOf" srcId="{114F768A-7578-42C1-823E-2B3DA10C89B4}" destId="{EEE6DEA2-B86B-4E07-AC7C-9F50832FD729}" srcOrd="0" destOrd="0" presId="urn:microsoft.com/office/officeart/2005/8/layout/hList1"/>
    <dgm:cxn modelId="{06CDDC7F-19D8-4DEC-8018-46471F7A21E6}" type="presOf" srcId="{4AE30EC4-DD25-4147-BB80-48650134906B}" destId="{7C78F022-D83D-4BE7-9CB9-8B83768B52F4}" srcOrd="0" destOrd="0" presId="urn:microsoft.com/office/officeart/2005/8/layout/hList1"/>
    <dgm:cxn modelId="{EAFCFF83-323A-4DB2-AB8A-9783AE072B26}" srcId="{4AE30EC4-DD25-4147-BB80-48650134906B}" destId="{114F768A-7578-42C1-823E-2B3DA10C89B4}" srcOrd="2" destOrd="0" parTransId="{6B610548-2582-4A25-83DD-E615061F3C72}" sibTransId="{E65B3544-5866-426A-82F9-202755AB94EF}"/>
    <dgm:cxn modelId="{04D5F592-00F0-4D9A-BEE4-A38C946DC383}" srcId="{4AE30EC4-DD25-4147-BB80-48650134906B}" destId="{5456E367-9E76-469B-B066-F223EB7E8504}" srcOrd="0" destOrd="0" parTransId="{E18C108A-C46D-4814-A883-040D09D00B70}" sibTransId="{74BFD762-280C-4D17-9AF3-99CE986857B1}"/>
    <dgm:cxn modelId="{F6F57A9D-8E54-4AC9-AAD2-66806AD65521}" type="presOf" srcId="{A4D0A6A9-8CAC-4605-B1A7-0A17918AFB46}" destId="{C2D47EA7-E250-4936-8CCE-09C9452D4C46}" srcOrd="0" destOrd="0" presId="urn:microsoft.com/office/officeart/2005/8/layout/hList1"/>
    <dgm:cxn modelId="{F4EC9EAA-5510-48B7-B5C6-8E815695B1E0}" type="presOf" srcId="{3E7F76E5-0412-4B9E-9452-E175FBAFDA98}" destId="{BBB2C384-EA6F-4B8F-977E-025D1CBB6B3F}" srcOrd="0" destOrd="1" presId="urn:microsoft.com/office/officeart/2005/8/layout/hList1"/>
    <dgm:cxn modelId="{E19F7EBF-D91B-426B-96B7-8860CFE26B65}" type="presOf" srcId="{CF0F4841-D263-4588-B075-699F648E9AC7}" destId="{CBF66A94-64AB-4F4B-8916-BC2BC87DE0FC}" srcOrd="0" destOrd="1" presId="urn:microsoft.com/office/officeart/2005/8/layout/hList1"/>
    <dgm:cxn modelId="{815CE8C8-65D5-415A-B725-FBAE48816B90}" type="presOf" srcId="{33795E55-A39D-4AF7-915C-977B3F71B42D}" destId="{9A144BCA-4C48-4655-B922-94A72CE5331C}" srcOrd="0" destOrd="0" presId="urn:microsoft.com/office/officeart/2005/8/layout/hList1"/>
    <dgm:cxn modelId="{B24316D2-2547-47A4-A2E3-6117C640E9D5}" srcId="{33795E55-A39D-4AF7-915C-977B3F71B42D}" destId="{11559375-412D-43D6-BB24-C8047C26148E}" srcOrd="0" destOrd="0" parTransId="{C840C382-E26A-44E5-B1A9-264043AEDB25}" sibTransId="{55E1BA7D-B86E-43CD-9855-6A4C0394C6D2}"/>
    <dgm:cxn modelId="{3F96C9E2-B0FA-468A-83FF-F94DDA9F0D72}" srcId="{33795E55-A39D-4AF7-915C-977B3F71B42D}" destId="{CF0F4841-D263-4588-B075-699F648E9AC7}" srcOrd="1" destOrd="0" parTransId="{6D7DF290-C48C-4D92-827B-80D745123F51}" sibTransId="{F0B0ADD4-710D-4DD0-89B4-8F1951845CC3}"/>
    <dgm:cxn modelId="{47FC62FA-02E3-4F4F-A5D2-0C60511E82CF}" srcId="{114F768A-7578-42C1-823E-2B3DA10C89B4}" destId="{3E7F76E5-0412-4B9E-9452-E175FBAFDA98}" srcOrd="1" destOrd="0" parTransId="{5D15F9D1-6F77-4705-85E0-D6664156C52E}" sibTransId="{2C1EBC02-C6C4-413A-A6D4-18FBBE740D0D}"/>
    <dgm:cxn modelId="{D4CFC319-EE04-44F0-922B-1700BC3A4FE9}" type="presParOf" srcId="{7C78F022-D83D-4BE7-9CB9-8B83768B52F4}" destId="{E91FFE88-055B-4A48-9350-D9F7CE277B98}" srcOrd="0" destOrd="0" presId="urn:microsoft.com/office/officeart/2005/8/layout/hList1"/>
    <dgm:cxn modelId="{5D7A600B-013F-4A28-880D-DECE5066531A}" type="presParOf" srcId="{E91FFE88-055B-4A48-9350-D9F7CE277B98}" destId="{7FE0B6C9-930F-437D-B66D-1DDE280DC8B0}" srcOrd="0" destOrd="0" presId="urn:microsoft.com/office/officeart/2005/8/layout/hList1"/>
    <dgm:cxn modelId="{FD1F1045-18E1-4CB5-B215-6C8520E7BAF4}" type="presParOf" srcId="{E91FFE88-055B-4A48-9350-D9F7CE277B98}" destId="{C2D47EA7-E250-4936-8CCE-09C9452D4C46}" srcOrd="1" destOrd="0" presId="urn:microsoft.com/office/officeart/2005/8/layout/hList1"/>
    <dgm:cxn modelId="{6F348284-A962-4793-98AC-03EDF8FD789C}" type="presParOf" srcId="{7C78F022-D83D-4BE7-9CB9-8B83768B52F4}" destId="{093F1AC9-8192-46CB-AFE0-15FED61C5FAC}" srcOrd="1" destOrd="0" presId="urn:microsoft.com/office/officeart/2005/8/layout/hList1"/>
    <dgm:cxn modelId="{5C67DF6D-E93E-4B2F-941B-F34F51F8B067}" type="presParOf" srcId="{7C78F022-D83D-4BE7-9CB9-8B83768B52F4}" destId="{3481E551-C843-4B59-A228-08559B177453}" srcOrd="2" destOrd="0" presId="urn:microsoft.com/office/officeart/2005/8/layout/hList1"/>
    <dgm:cxn modelId="{ACD42B2A-6DE8-4B1B-A9DA-A2A06012E1F6}" type="presParOf" srcId="{3481E551-C843-4B59-A228-08559B177453}" destId="{9A144BCA-4C48-4655-B922-94A72CE5331C}" srcOrd="0" destOrd="0" presId="urn:microsoft.com/office/officeart/2005/8/layout/hList1"/>
    <dgm:cxn modelId="{91ADC7E6-D01B-40CE-A4E8-8FF73E8FAE09}" type="presParOf" srcId="{3481E551-C843-4B59-A228-08559B177453}" destId="{CBF66A94-64AB-4F4B-8916-BC2BC87DE0FC}" srcOrd="1" destOrd="0" presId="urn:microsoft.com/office/officeart/2005/8/layout/hList1"/>
    <dgm:cxn modelId="{D80D5DCB-A64E-450D-A565-03D4228138B4}" type="presParOf" srcId="{7C78F022-D83D-4BE7-9CB9-8B83768B52F4}" destId="{33295099-A968-4D27-A2DC-502458368FE0}" srcOrd="3" destOrd="0" presId="urn:microsoft.com/office/officeart/2005/8/layout/hList1"/>
    <dgm:cxn modelId="{7A8610B7-4353-4F33-B8F7-8753F2E2B7FC}" type="presParOf" srcId="{7C78F022-D83D-4BE7-9CB9-8B83768B52F4}" destId="{5F7100D3-48D7-4B1C-8BC8-03C2CD621AD2}" srcOrd="4" destOrd="0" presId="urn:microsoft.com/office/officeart/2005/8/layout/hList1"/>
    <dgm:cxn modelId="{877C0CC7-40AA-4D48-AFBC-66EA7D4EB14B}" type="presParOf" srcId="{5F7100D3-48D7-4B1C-8BC8-03C2CD621AD2}" destId="{EEE6DEA2-B86B-4E07-AC7C-9F50832FD729}" srcOrd="0" destOrd="0" presId="urn:microsoft.com/office/officeart/2005/8/layout/hList1"/>
    <dgm:cxn modelId="{D0CA0EA5-38DD-4572-91F0-137BBC365CBA}" type="presParOf" srcId="{5F7100D3-48D7-4B1C-8BC8-03C2CD621AD2}" destId="{BBB2C384-EA6F-4B8F-977E-025D1CBB6B3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E0B6C9-930F-437D-B66D-1DDE280DC8B0}">
      <dsp:nvSpPr>
        <dsp:cNvPr id="0" name=""/>
        <dsp:cNvSpPr/>
      </dsp:nvSpPr>
      <dsp:spPr>
        <a:xfrm>
          <a:off x="2571" y="829251"/>
          <a:ext cx="2507456" cy="662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Academic</a:t>
          </a:r>
        </a:p>
      </dsp:txBody>
      <dsp:txXfrm>
        <a:off x="2571" y="829251"/>
        <a:ext cx="2507456" cy="662400"/>
      </dsp:txXfrm>
    </dsp:sp>
    <dsp:sp modelId="{C2D47EA7-E250-4936-8CCE-09C9452D4C46}">
      <dsp:nvSpPr>
        <dsp:cNvPr id="0" name=""/>
        <dsp:cNvSpPr/>
      </dsp:nvSpPr>
      <dsp:spPr>
        <a:xfrm>
          <a:off x="2571" y="1491651"/>
          <a:ext cx="2507456" cy="23458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300" kern="1200" dirty="0"/>
            <a:t>A-Levels (FE Colleges/Sixth Forms)</a:t>
          </a:r>
        </a:p>
      </dsp:txBody>
      <dsp:txXfrm>
        <a:off x="2571" y="1491651"/>
        <a:ext cx="2507456" cy="2345859"/>
      </dsp:txXfrm>
    </dsp:sp>
    <dsp:sp modelId="{9A144BCA-4C48-4655-B922-94A72CE5331C}">
      <dsp:nvSpPr>
        <dsp:cNvPr id="0" name=""/>
        <dsp:cNvSpPr/>
      </dsp:nvSpPr>
      <dsp:spPr>
        <a:xfrm>
          <a:off x="2861071" y="829251"/>
          <a:ext cx="2507456" cy="662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Vocational</a:t>
          </a:r>
        </a:p>
      </dsp:txBody>
      <dsp:txXfrm>
        <a:off x="2861071" y="829251"/>
        <a:ext cx="2507456" cy="662400"/>
      </dsp:txXfrm>
    </dsp:sp>
    <dsp:sp modelId="{CBF66A94-64AB-4F4B-8916-BC2BC87DE0FC}">
      <dsp:nvSpPr>
        <dsp:cNvPr id="0" name=""/>
        <dsp:cNvSpPr/>
      </dsp:nvSpPr>
      <dsp:spPr>
        <a:xfrm>
          <a:off x="2861071" y="1491651"/>
          <a:ext cx="2507456" cy="23458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300" kern="1200" dirty="0"/>
            <a:t>Occupational qualifications (FE colleges)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300" kern="1200" dirty="0"/>
            <a:t>BTECs/CTECs (FE colleges)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2300" kern="1200" dirty="0"/>
        </a:p>
      </dsp:txBody>
      <dsp:txXfrm>
        <a:off x="2861071" y="1491651"/>
        <a:ext cx="2507456" cy="2345859"/>
      </dsp:txXfrm>
    </dsp:sp>
    <dsp:sp modelId="{EEE6DEA2-B86B-4E07-AC7C-9F50832FD729}">
      <dsp:nvSpPr>
        <dsp:cNvPr id="0" name=""/>
        <dsp:cNvSpPr/>
      </dsp:nvSpPr>
      <dsp:spPr>
        <a:xfrm>
          <a:off x="5719571" y="829251"/>
          <a:ext cx="2507456" cy="662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Technical</a:t>
          </a:r>
        </a:p>
      </dsp:txBody>
      <dsp:txXfrm>
        <a:off x="5719571" y="829251"/>
        <a:ext cx="2507456" cy="662400"/>
      </dsp:txXfrm>
    </dsp:sp>
    <dsp:sp modelId="{BBB2C384-EA6F-4B8F-977E-025D1CBB6B3F}">
      <dsp:nvSpPr>
        <dsp:cNvPr id="0" name=""/>
        <dsp:cNvSpPr/>
      </dsp:nvSpPr>
      <dsp:spPr>
        <a:xfrm>
          <a:off x="5719571" y="1491651"/>
          <a:ext cx="2507456" cy="23458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300" kern="1200" dirty="0"/>
            <a:t>Apprenticeships (job)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300" kern="1200" dirty="0"/>
            <a:t>T-Levels (FE colleges)</a:t>
          </a:r>
        </a:p>
      </dsp:txBody>
      <dsp:txXfrm>
        <a:off x="5719571" y="1491651"/>
        <a:ext cx="2507456" cy="23458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9E15B7-29BE-4FF1-A46F-A059BEEAB3D8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FF4DEA-766D-4302-9661-DA318F808B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395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Rob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F4DEA-766D-4302-9661-DA318F808B7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5076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Rob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F4DEA-766D-4302-9661-DA318F808B7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3222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Helene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F4DEA-766D-4302-9661-DA318F808B7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536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Helene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F4DEA-766D-4302-9661-DA318F808B7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425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Helene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F4DEA-766D-4302-9661-DA318F808B7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6021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Helene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F4DEA-766D-4302-9661-DA318F808B7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4149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Helene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F4DEA-766D-4302-9661-DA318F808B7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3489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Helene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F4DEA-766D-4302-9661-DA318F808B7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363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Helene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F4DEA-766D-4302-9661-DA318F808B7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804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Helene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F4DEA-766D-4302-9661-DA318F808B7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8382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Helene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F4DEA-766D-4302-9661-DA318F808B7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0310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Helene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FF4DEA-766D-4302-9661-DA318F808B7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182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BFA3-D9A9-4498-99CD-569A784E52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6870-488D-4719-BC19-5C48CEAC2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849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BFA3-D9A9-4498-99CD-569A784E52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6870-488D-4719-BC19-5C48CEAC2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876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BFA3-D9A9-4498-99CD-569A784E52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6870-488D-4719-BC19-5C48CEAC2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173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BFA3-D9A9-4498-99CD-569A784E52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6870-488D-4719-BC19-5C48CEAC2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36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BFA3-D9A9-4498-99CD-569A784E52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6870-488D-4719-BC19-5C48CEAC2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691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BFA3-D9A9-4498-99CD-569A784E52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6870-488D-4719-BC19-5C48CEAC2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77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BFA3-D9A9-4498-99CD-569A784E52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6870-488D-4719-BC19-5C48CEAC2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776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BFA3-D9A9-4498-99CD-569A784E52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6870-488D-4719-BC19-5C48CEAC2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618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BFA3-D9A9-4498-99CD-569A784E52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6870-488D-4719-BC19-5C48CEAC2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387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BFA3-D9A9-4498-99CD-569A784E52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6870-488D-4719-BC19-5C48CEAC2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139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BFA3-D9A9-4498-99CD-569A784E52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6870-488D-4719-BC19-5C48CEAC2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108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0BFA3-D9A9-4498-99CD-569A784E528F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76870-488D-4719-BC19-5C48CEAC2B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62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jpe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5820" y="252286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Year 11 post-16 pathways and progression routes </a:t>
            </a:r>
            <a:br>
              <a:rPr lang="en-GB" b="1" dirty="0"/>
            </a:br>
            <a:br>
              <a:rPr lang="en-GB" b="1" dirty="0"/>
            </a:br>
            <a:r>
              <a:rPr lang="en-GB" b="1" dirty="0"/>
              <a:t>Steps after Year 11</a:t>
            </a:r>
            <a:endParaRPr lang="en-GB" sz="3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D31BAA-F533-FC7B-4277-CA23202C2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51620" y="4944572"/>
            <a:ext cx="6400800" cy="828397"/>
          </a:xfrm>
        </p:spPr>
        <p:txBody>
          <a:bodyPr/>
          <a:lstStyle/>
          <a:p>
            <a:r>
              <a:rPr lang="en-GB" dirty="0"/>
              <a:t>Autumn 2024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CCD2E8-16E8-47EB-A451-D7DE4205D1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88640"/>
            <a:ext cx="1257880" cy="1800200"/>
          </a:xfrm>
          <a:prstGeom prst="rect">
            <a:avLst/>
          </a:prstGeom>
        </p:spPr>
      </p:pic>
      <p:pic>
        <p:nvPicPr>
          <p:cNvPr id="1026" name="Picture 2" descr="The Prospect Trust - Wikipedia">
            <a:extLst>
              <a:ext uri="{FF2B5EF4-FFF2-40B4-BE49-F238E27FC236}">
                <a16:creationId xmlns:a16="http://schemas.microsoft.com/office/drawing/2014/main" id="{110EA01A-CAFF-9B26-1182-3F5F5D8D95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5244" t="-164286" r="126977" b="164286"/>
          <a:stretch/>
        </p:blipFill>
        <p:spPr bwMode="auto">
          <a:xfrm>
            <a:off x="3779912" y="3848510"/>
            <a:ext cx="1944216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Prospect Trust - Wikipedia">
            <a:extLst>
              <a:ext uri="{FF2B5EF4-FFF2-40B4-BE49-F238E27FC236}">
                <a16:creationId xmlns:a16="http://schemas.microsoft.com/office/drawing/2014/main" id="{E7ACF7D6-BFE4-8573-8F36-A76449BB70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0" r="14603"/>
          <a:stretch/>
        </p:blipFill>
        <p:spPr bwMode="auto">
          <a:xfrm>
            <a:off x="7014621" y="4972050"/>
            <a:ext cx="2129379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577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318E33-D2F6-9FE5-962F-A0DCF04845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081" y="2933620"/>
            <a:ext cx="1189368" cy="1100969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96F6A67-ACD0-A55D-A2E2-7159CBE49B40}"/>
              </a:ext>
            </a:extLst>
          </p:cNvPr>
          <p:cNvCxnSpPr>
            <a:cxnSpLocks/>
            <a:endCxn id="6" idx="2"/>
          </p:cNvCxnSpPr>
          <p:nvPr/>
        </p:nvCxnSpPr>
        <p:spPr>
          <a:xfrm flipH="1" flipV="1">
            <a:off x="1337044" y="1749545"/>
            <a:ext cx="12721" cy="1412519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2202D77-9556-18AB-FDD8-FCFB26E229D1}"/>
              </a:ext>
            </a:extLst>
          </p:cNvPr>
          <p:cNvSpPr txBox="1"/>
          <p:nvPr/>
        </p:nvSpPr>
        <p:spPr>
          <a:xfrm>
            <a:off x="530299" y="1241714"/>
            <a:ext cx="1613489" cy="507831"/>
          </a:xfrm>
          <a:prstGeom prst="rect">
            <a:avLst/>
          </a:prstGeom>
          <a:solidFill>
            <a:srgbClr val="FFFF6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350" dirty="0"/>
              <a:t>What are my post-16 options?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9E6F01F-D7B4-2735-2B39-49390FB236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059"/>
          <a:stretch/>
        </p:blipFill>
        <p:spPr>
          <a:xfrm>
            <a:off x="2683056" y="1183702"/>
            <a:ext cx="1146676" cy="110096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558D73D-FC8E-E9A5-2D8B-38311601A9BF}"/>
              </a:ext>
            </a:extLst>
          </p:cNvPr>
          <p:cNvSpPr txBox="1"/>
          <p:nvPr/>
        </p:nvSpPr>
        <p:spPr>
          <a:xfrm>
            <a:off x="2683056" y="1622587"/>
            <a:ext cx="1146675" cy="230832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</a:rPr>
              <a:t>ACADEMIC ROUTE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D710B9-43E9-1669-77C3-2797604B585C}"/>
              </a:ext>
            </a:extLst>
          </p:cNvPr>
          <p:cNvSpPr txBox="1"/>
          <p:nvPr/>
        </p:nvSpPr>
        <p:spPr>
          <a:xfrm>
            <a:off x="883179" y="3428999"/>
            <a:ext cx="933173" cy="230832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</a:rPr>
              <a:t>GCSEs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C736CE5-B805-E60C-D938-2A52445208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059"/>
          <a:stretch/>
        </p:blipFill>
        <p:spPr>
          <a:xfrm>
            <a:off x="2661794" y="2992453"/>
            <a:ext cx="1146676" cy="11009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1E06736-8E6A-EA05-9096-8BD554067997}"/>
              </a:ext>
            </a:extLst>
          </p:cNvPr>
          <p:cNvSpPr txBox="1"/>
          <p:nvPr/>
        </p:nvSpPr>
        <p:spPr>
          <a:xfrm>
            <a:off x="2661794" y="3429000"/>
            <a:ext cx="1146675" cy="230832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</a:rPr>
              <a:t>VOCATIONAL ROUTE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5FBC305-37AB-44BB-E6A6-EC8DFF941D7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059"/>
          <a:stretch/>
        </p:blipFill>
        <p:spPr>
          <a:xfrm>
            <a:off x="2683056" y="4573330"/>
            <a:ext cx="1146676" cy="110096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A90429A-613B-F8D3-7482-961970E216D8}"/>
              </a:ext>
            </a:extLst>
          </p:cNvPr>
          <p:cNvSpPr txBox="1"/>
          <p:nvPr/>
        </p:nvSpPr>
        <p:spPr>
          <a:xfrm>
            <a:off x="2683056" y="5003991"/>
            <a:ext cx="1146675" cy="230832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</a:rPr>
              <a:t>TECHNICAL ROUTE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24C371D-814D-46D6-89FC-7EBC1367384E}"/>
              </a:ext>
            </a:extLst>
          </p:cNvPr>
          <p:cNvCxnSpPr/>
          <p:nvPr/>
        </p:nvCxnSpPr>
        <p:spPr>
          <a:xfrm flipV="1">
            <a:off x="1586910" y="1925823"/>
            <a:ext cx="1212112" cy="129983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09A2A68C-391D-65E9-BA2B-F6F35B29E7A9}"/>
              </a:ext>
            </a:extLst>
          </p:cNvPr>
          <p:cNvCxnSpPr>
            <a:cxnSpLocks/>
            <a:endCxn id="11" idx="1"/>
          </p:cNvCxnSpPr>
          <p:nvPr/>
        </p:nvCxnSpPr>
        <p:spPr>
          <a:xfrm flipV="1">
            <a:off x="1838944" y="3544416"/>
            <a:ext cx="822850" cy="2466"/>
          </a:xfrm>
          <a:prstGeom prst="straightConnector1">
            <a:avLst/>
          </a:prstGeom>
          <a:ln>
            <a:solidFill>
              <a:srgbClr val="66CCFF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40A2D161-31CC-1E63-1F32-010469D0808D}"/>
              </a:ext>
            </a:extLst>
          </p:cNvPr>
          <p:cNvCxnSpPr>
            <a:cxnSpLocks/>
          </p:cNvCxnSpPr>
          <p:nvPr/>
        </p:nvCxnSpPr>
        <p:spPr>
          <a:xfrm>
            <a:off x="1650705" y="3793961"/>
            <a:ext cx="1220086" cy="1082396"/>
          </a:xfrm>
          <a:prstGeom prst="straightConnector1">
            <a:avLst/>
          </a:prstGeom>
          <a:ln>
            <a:solidFill>
              <a:srgbClr val="9933FF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E1F5238E-8E1E-836C-76ED-61551A3FC40F}"/>
              </a:ext>
            </a:extLst>
          </p:cNvPr>
          <p:cNvCxnSpPr>
            <a:cxnSpLocks/>
          </p:cNvCxnSpPr>
          <p:nvPr/>
        </p:nvCxnSpPr>
        <p:spPr>
          <a:xfrm>
            <a:off x="3829732" y="1726461"/>
            <a:ext cx="500378" cy="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83F3661F-A627-B30D-D349-A95FA65E5FA7}"/>
              </a:ext>
            </a:extLst>
          </p:cNvPr>
          <p:cNvSpPr/>
          <p:nvPr/>
        </p:nvSpPr>
        <p:spPr>
          <a:xfrm>
            <a:off x="4330110" y="1574843"/>
            <a:ext cx="1146676" cy="303236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A-LEVELS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A5176E1C-8A68-56E7-4802-E2015B144A69}"/>
              </a:ext>
            </a:extLst>
          </p:cNvPr>
          <p:cNvSpPr/>
          <p:nvPr/>
        </p:nvSpPr>
        <p:spPr>
          <a:xfrm>
            <a:off x="5616649" y="1090994"/>
            <a:ext cx="1408814" cy="30144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Farnborough 6</a:t>
            </a:r>
            <a:r>
              <a:rPr lang="en-GB" sz="1350" baseline="30000" dirty="0">
                <a:solidFill>
                  <a:schemeClr val="tx1"/>
                </a:solidFill>
              </a:rPr>
              <a:t>th</a:t>
            </a:r>
            <a:r>
              <a:rPr lang="en-GB" sz="135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CB056A16-E2D0-ADE0-BBA1-52299A46785F}"/>
              </a:ext>
            </a:extLst>
          </p:cNvPr>
          <p:cNvSpPr/>
          <p:nvPr/>
        </p:nvSpPr>
        <p:spPr>
          <a:xfrm>
            <a:off x="5616649" y="1574843"/>
            <a:ext cx="1480584" cy="30144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Farnborough Tech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358603B4-AC14-4C8E-460F-C4B55E02D10B}"/>
              </a:ext>
            </a:extLst>
          </p:cNvPr>
          <p:cNvSpPr/>
          <p:nvPr/>
        </p:nvSpPr>
        <p:spPr>
          <a:xfrm>
            <a:off x="5616649" y="2058693"/>
            <a:ext cx="1408814" cy="30144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Gordon’s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7EC398FD-E735-B494-284D-96455A46378E}"/>
              </a:ext>
            </a:extLst>
          </p:cNvPr>
          <p:cNvSpPr/>
          <p:nvPr/>
        </p:nvSpPr>
        <p:spPr>
          <a:xfrm>
            <a:off x="7204888" y="1090994"/>
            <a:ext cx="1408814" cy="30144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Collingwood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41EEE866-2355-2C93-CD85-9A15471622D4}"/>
              </a:ext>
            </a:extLst>
          </p:cNvPr>
          <p:cNvSpPr/>
          <p:nvPr/>
        </p:nvSpPr>
        <p:spPr>
          <a:xfrm>
            <a:off x="7253045" y="1574843"/>
            <a:ext cx="1408814" cy="30144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Guildford County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07CF8D7B-19BE-57A1-6BF5-A9971E987E41}"/>
              </a:ext>
            </a:extLst>
          </p:cNvPr>
          <p:cNvSpPr/>
          <p:nvPr/>
        </p:nvSpPr>
        <p:spPr>
          <a:xfrm>
            <a:off x="7253044" y="2058693"/>
            <a:ext cx="1480583" cy="30144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Activate Learning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B458C55D-D928-5E4D-5E46-A4CF280D9FAC}"/>
              </a:ext>
            </a:extLst>
          </p:cNvPr>
          <p:cNvSpPr/>
          <p:nvPr/>
        </p:nvSpPr>
        <p:spPr>
          <a:xfrm>
            <a:off x="4330110" y="3081925"/>
            <a:ext cx="1146676" cy="303236"/>
          </a:xfrm>
          <a:prstGeom prst="round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BTECs/CTECs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EA642103-98C6-D143-EA66-FA9D4D6D8D3C}"/>
              </a:ext>
            </a:extLst>
          </p:cNvPr>
          <p:cNvSpPr/>
          <p:nvPr/>
        </p:nvSpPr>
        <p:spPr>
          <a:xfrm>
            <a:off x="4330109" y="3636748"/>
            <a:ext cx="1204138" cy="397835"/>
          </a:xfrm>
          <a:prstGeom prst="round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Occupational qualifications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5A1A8B2B-90FB-CA32-8B67-0EA556DD54D2}"/>
              </a:ext>
            </a:extLst>
          </p:cNvPr>
          <p:cNvCxnSpPr>
            <a:cxnSpLocks/>
          </p:cNvCxnSpPr>
          <p:nvPr/>
        </p:nvCxnSpPr>
        <p:spPr>
          <a:xfrm flipV="1">
            <a:off x="3829731" y="3221252"/>
            <a:ext cx="500378" cy="288589"/>
          </a:xfrm>
          <a:prstGeom prst="straightConnector1">
            <a:avLst/>
          </a:prstGeom>
          <a:ln>
            <a:solidFill>
              <a:srgbClr val="66CCFF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2FD95410-16C5-7B71-D583-395EB76A6498}"/>
              </a:ext>
            </a:extLst>
          </p:cNvPr>
          <p:cNvCxnSpPr>
            <a:cxnSpLocks/>
            <a:stCxn id="11" idx="3"/>
            <a:endCxn id="37" idx="1"/>
          </p:cNvCxnSpPr>
          <p:nvPr/>
        </p:nvCxnSpPr>
        <p:spPr>
          <a:xfrm>
            <a:off x="3808469" y="3544416"/>
            <a:ext cx="521640" cy="291250"/>
          </a:xfrm>
          <a:prstGeom prst="straightConnector1">
            <a:avLst/>
          </a:prstGeom>
          <a:ln>
            <a:solidFill>
              <a:srgbClr val="66CCFF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6D8D4DBC-344C-0FD2-A8F2-98CBF87F9689}"/>
              </a:ext>
            </a:extLst>
          </p:cNvPr>
          <p:cNvSpPr/>
          <p:nvPr/>
        </p:nvSpPr>
        <p:spPr>
          <a:xfrm>
            <a:off x="5616649" y="2689217"/>
            <a:ext cx="1408814" cy="303236"/>
          </a:xfrm>
          <a:prstGeom prst="round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Farnborough 6</a:t>
            </a:r>
            <a:r>
              <a:rPr lang="en-GB" sz="1350" baseline="30000" dirty="0">
                <a:solidFill>
                  <a:schemeClr val="tx1"/>
                </a:solidFill>
              </a:rPr>
              <a:t>th</a:t>
            </a:r>
            <a:endParaRPr lang="en-GB" sz="1350" dirty="0">
              <a:solidFill>
                <a:schemeClr val="tx1"/>
              </a:solidFill>
            </a:endParaRP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B698CEF0-C24A-E91D-327D-14AB4A76115E}"/>
              </a:ext>
            </a:extLst>
          </p:cNvPr>
          <p:cNvSpPr/>
          <p:nvPr/>
        </p:nvSpPr>
        <p:spPr>
          <a:xfrm>
            <a:off x="7240774" y="2689217"/>
            <a:ext cx="1480583" cy="303236"/>
          </a:xfrm>
          <a:prstGeom prst="round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Farnborough Tech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41927292-9954-098E-0F80-BAF3C37CA95D}"/>
              </a:ext>
            </a:extLst>
          </p:cNvPr>
          <p:cNvSpPr/>
          <p:nvPr/>
        </p:nvSpPr>
        <p:spPr>
          <a:xfrm>
            <a:off x="5616649" y="3083721"/>
            <a:ext cx="1454158" cy="301440"/>
          </a:xfrm>
          <a:prstGeom prst="round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Activate Learning</a:t>
            </a: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FE17A71F-DED0-F8CA-D4D4-BBB811D2E766}"/>
              </a:ext>
            </a:extLst>
          </p:cNvPr>
          <p:cNvSpPr/>
          <p:nvPr/>
        </p:nvSpPr>
        <p:spPr>
          <a:xfrm>
            <a:off x="7272884" y="3091494"/>
            <a:ext cx="1408814" cy="301440"/>
          </a:xfrm>
          <a:prstGeom prst="round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Woking College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56D6B099-5295-97DD-E5AD-298FCE6E7BF1}"/>
              </a:ext>
            </a:extLst>
          </p:cNvPr>
          <p:cNvCxnSpPr>
            <a:stCxn id="29" idx="3"/>
            <a:endCxn id="31" idx="1"/>
          </p:cNvCxnSpPr>
          <p:nvPr/>
        </p:nvCxnSpPr>
        <p:spPr>
          <a:xfrm flipV="1">
            <a:off x="5476785" y="1725564"/>
            <a:ext cx="139864" cy="89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6174B9D7-4870-B542-E166-4C42A8A09A42}"/>
              </a:ext>
            </a:extLst>
          </p:cNvPr>
          <p:cNvCxnSpPr>
            <a:cxnSpLocks/>
            <a:endCxn id="33" idx="1"/>
          </p:cNvCxnSpPr>
          <p:nvPr/>
        </p:nvCxnSpPr>
        <p:spPr>
          <a:xfrm flipV="1">
            <a:off x="7027811" y="1241714"/>
            <a:ext cx="177078" cy="89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1A0D59A2-FE41-FD0C-2F66-1208AB54D3C1}"/>
              </a:ext>
            </a:extLst>
          </p:cNvPr>
          <p:cNvCxnSpPr/>
          <p:nvPr/>
        </p:nvCxnSpPr>
        <p:spPr>
          <a:xfrm flipV="1">
            <a:off x="7116350" y="1753497"/>
            <a:ext cx="139864" cy="89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42A1D8F3-6F81-94C3-2294-6AB5900EE1CF}"/>
              </a:ext>
            </a:extLst>
          </p:cNvPr>
          <p:cNvCxnSpPr>
            <a:cxnSpLocks/>
            <a:stCxn id="32" idx="3"/>
            <a:endCxn id="35" idx="1"/>
          </p:cNvCxnSpPr>
          <p:nvPr/>
        </p:nvCxnSpPr>
        <p:spPr>
          <a:xfrm>
            <a:off x="7025463" y="2209413"/>
            <a:ext cx="227581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83412DBA-6637-B0E8-E8F1-EE162686909D}"/>
              </a:ext>
            </a:extLst>
          </p:cNvPr>
          <p:cNvCxnSpPr>
            <a:cxnSpLocks/>
          </p:cNvCxnSpPr>
          <p:nvPr/>
        </p:nvCxnSpPr>
        <p:spPr>
          <a:xfrm flipV="1">
            <a:off x="5447378" y="1241713"/>
            <a:ext cx="169271" cy="357608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4C9B65F0-BBF1-822A-F8F3-291BDF3F8FE4}"/>
              </a:ext>
            </a:extLst>
          </p:cNvPr>
          <p:cNvCxnSpPr>
            <a:cxnSpLocks/>
            <a:endCxn id="32" idx="1"/>
          </p:cNvCxnSpPr>
          <p:nvPr/>
        </p:nvCxnSpPr>
        <p:spPr>
          <a:xfrm>
            <a:off x="5447378" y="1876284"/>
            <a:ext cx="169271" cy="33313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3BE9BA59-458C-949D-C943-73CB3E277059}"/>
              </a:ext>
            </a:extLst>
          </p:cNvPr>
          <p:cNvCxnSpPr>
            <a:cxnSpLocks/>
            <a:endCxn id="43" idx="1"/>
          </p:cNvCxnSpPr>
          <p:nvPr/>
        </p:nvCxnSpPr>
        <p:spPr>
          <a:xfrm flipV="1">
            <a:off x="5462081" y="2840835"/>
            <a:ext cx="154568" cy="237495"/>
          </a:xfrm>
          <a:prstGeom prst="line">
            <a:avLst/>
          </a:prstGeom>
          <a:ln>
            <a:solidFill>
              <a:srgbClr val="66CCFF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23C033EC-B9B3-0151-400A-703F9D7C8EC5}"/>
              </a:ext>
            </a:extLst>
          </p:cNvPr>
          <p:cNvCxnSpPr>
            <a:cxnSpLocks/>
          </p:cNvCxnSpPr>
          <p:nvPr/>
        </p:nvCxnSpPr>
        <p:spPr>
          <a:xfrm flipV="1">
            <a:off x="5469433" y="3214475"/>
            <a:ext cx="139864" cy="898"/>
          </a:xfrm>
          <a:prstGeom prst="line">
            <a:avLst/>
          </a:prstGeom>
          <a:ln>
            <a:solidFill>
              <a:srgbClr val="66CCFF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0F289C62-A3F8-2767-E474-C7DBDC9F13B0}"/>
              </a:ext>
            </a:extLst>
          </p:cNvPr>
          <p:cNvCxnSpPr>
            <a:cxnSpLocks/>
            <a:stCxn id="43" idx="3"/>
            <a:endCxn id="44" idx="1"/>
          </p:cNvCxnSpPr>
          <p:nvPr/>
        </p:nvCxnSpPr>
        <p:spPr>
          <a:xfrm>
            <a:off x="7025463" y="2840835"/>
            <a:ext cx="215311" cy="0"/>
          </a:xfrm>
          <a:prstGeom prst="line">
            <a:avLst/>
          </a:prstGeom>
          <a:ln>
            <a:solidFill>
              <a:srgbClr val="66CCFF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2" name="Rectangle: Rounded Corners 81">
            <a:extLst>
              <a:ext uri="{FF2B5EF4-FFF2-40B4-BE49-F238E27FC236}">
                <a16:creationId xmlns:a16="http://schemas.microsoft.com/office/drawing/2014/main" id="{029E623D-F764-A8EB-3B4F-1A429EEDF683}"/>
              </a:ext>
            </a:extLst>
          </p:cNvPr>
          <p:cNvSpPr/>
          <p:nvPr/>
        </p:nvSpPr>
        <p:spPr>
          <a:xfrm>
            <a:off x="5670584" y="3616204"/>
            <a:ext cx="1831302" cy="397664"/>
          </a:xfrm>
          <a:prstGeom prst="roundRect">
            <a:avLst/>
          </a:prstGeom>
          <a:solidFill>
            <a:srgbClr val="66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Independent training providers</a:t>
            </a: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99FCE8E7-535E-4F5A-4278-C2CED0C72F6A}"/>
              </a:ext>
            </a:extLst>
          </p:cNvPr>
          <p:cNvCxnSpPr>
            <a:cxnSpLocks/>
          </p:cNvCxnSpPr>
          <p:nvPr/>
        </p:nvCxnSpPr>
        <p:spPr>
          <a:xfrm flipV="1">
            <a:off x="5522130" y="3831402"/>
            <a:ext cx="139864" cy="898"/>
          </a:xfrm>
          <a:prstGeom prst="line">
            <a:avLst/>
          </a:prstGeom>
          <a:ln>
            <a:solidFill>
              <a:srgbClr val="66CCFF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32B376CD-1321-20E7-B08B-B3FC9CC65A28}"/>
              </a:ext>
            </a:extLst>
          </p:cNvPr>
          <p:cNvSpPr/>
          <p:nvPr/>
        </p:nvSpPr>
        <p:spPr>
          <a:xfrm>
            <a:off x="4111335" y="5522681"/>
            <a:ext cx="1480583" cy="303236"/>
          </a:xfrm>
          <a:prstGeom prst="roundRect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APPRENTICESHIPS</a:t>
            </a:r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CF08CE3B-FD5F-2E16-185A-46BC38BFAB2C}"/>
              </a:ext>
            </a:extLst>
          </p:cNvPr>
          <p:cNvSpPr/>
          <p:nvPr/>
        </p:nvSpPr>
        <p:spPr>
          <a:xfrm>
            <a:off x="4358839" y="4639451"/>
            <a:ext cx="1146676" cy="303236"/>
          </a:xfrm>
          <a:prstGeom prst="roundRect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T-LEVELS</a:t>
            </a:r>
          </a:p>
        </p:txBody>
      </p:sp>
      <p:sp>
        <p:nvSpPr>
          <p:cNvPr id="87" name="Rectangle: Rounded Corners 86">
            <a:extLst>
              <a:ext uri="{FF2B5EF4-FFF2-40B4-BE49-F238E27FC236}">
                <a16:creationId xmlns:a16="http://schemas.microsoft.com/office/drawing/2014/main" id="{4EEC5259-D47F-B2B4-D14B-A714B5EC9E7D}"/>
              </a:ext>
            </a:extLst>
          </p:cNvPr>
          <p:cNvSpPr/>
          <p:nvPr/>
        </p:nvSpPr>
        <p:spPr>
          <a:xfrm>
            <a:off x="5658671" y="4433754"/>
            <a:ext cx="1480583" cy="303236"/>
          </a:xfrm>
          <a:prstGeom prst="roundRect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Farnborough Tech</a:t>
            </a:r>
          </a:p>
        </p:txBody>
      </p:sp>
      <p:sp>
        <p:nvSpPr>
          <p:cNvPr id="88" name="Rectangle: Rounded Corners 87">
            <a:extLst>
              <a:ext uri="{FF2B5EF4-FFF2-40B4-BE49-F238E27FC236}">
                <a16:creationId xmlns:a16="http://schemas.microsoft.com/office/drawing/2014/main" id="{ACC4D1AF-8189-368C-2A4A-32FC36F355EC}"/>
              </a:ext>
            </a:extLst>
          </p:cNvPr>
          <p:cNvSpPr/>
          <p:nvPr/>
        </p:nvSpPr>
        <p:spPr>
          <a:xfrm>
            <a:off x="7292410" y="4581569"/>
            <a:ext cx="1480583" cy="303236"/>
          </a:xfrm>
          <a:prstGeom prst="roundRect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Brooklands</a:t>
            </a:r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5CEDB0EC-F809-2AFE-29C6-C7E10333ABE6}"/>
              </a:ext>
            </a:extLst>
          </p:cNvPr>
          <p:cNvSpPr/>
          <p:nvPr/>
        </p:nvSpPr>
        <p:spPr>
          <a:xfrm>
            <a:off x="5650387" y="4846494"/>
            <a:ext cx="1480583" cy="303236"/>
          </a:xfrm>
          <a:prstGeom prst="roundRect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Activate Learning</a:t>
            </a:r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F9CD38FF-4E26-A0CC-2FE5-2D7D5642DABA}"/>
              </a:ext>
            </a:extLst>
          </p:cNvPr>
          <p:cNvSpPr/>
          <p:nvPr/>
        </p:nvSpPr>
        <p:spPr>
          <a:xfrm>
            <a:off x="7292410" y="4117996"/>
            <a:ext cx="1480583" cy="303236"/>
          </a:xfrm>
          <a:prstGeom prst="roundRect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UTC Reading</a:t>
            </a:r>
          </a:p>
        </p:txBody>
      </p: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id="{230E2119-34DE-49CB-8E4B-D7EDCB422264}"/>
              </a:ext>
            </a:extLst>
          </p:cNvPr>
          <p:cNvSpPr/>
          <p:nvPr/>
        </p:nvSpPr>
        <p:spPr>
          <a:xfrm>
            <a:off x="7292410" y="5021262"/>
            <a:ext cx="1480583" cy="303236"/>
          </a:xfrm>
          <a:prstGeom prst="roundRect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MIT Skills Ltd</a:t>
            </a:r>
          </a:p>
        </p:txBody>
      </p:sp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AFF736D4-8A3A-DFEF-0975-8C23C3326A40}"/>
              </a:ext>
            </a:extLst>
          </p:cNvPr>
          <p:cNvSpPr/>
          <p:nvPr/>
        </p:nvSpPr>
        <p:spPr>
          <a:xfrm>
            <a:off x="5724306" y="5522681"/>
            <a:ext cx="1480583" cy="303236"/>
          </a:xfrm>
          <a:prstGeom prst="roundRect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Gov.uk website</a:t>
            </a:r>
          </a:p>
        </p:txBody>
      </p:sp>
      <p:sp>
        <p:nvSpPr>
          <p:cNvPr id="93" name="Rectangle: Rounded Corners 92">
            <a:extLst>
              <a:ext uri="{FF2B5EF4-FFF2-40B4-BE49-F238E27FC236}">
                <a16:creationId xmlns:a16="http://schemas.microsoft.com/office/drawing/2014/main" id="{C1B36DC8-2A6D-B290-5FCF-533D38FE27AC}"/>
              </a:ext>
            </a:extLst>
          </p:cNvPr>
          <p:cNvSpPr/>
          <p:nvPr/>
        </p:nvSpPr>
        <p:spPr>
          <a:xfrm>
            <a:off x="7337275" y="5522680"/>
            <a:ext cx="1672535" cy="426599"/>
          </a:xfrm>
          <a:prstGeom prst="roundRect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50" dirty="0">
                <a:solidFill>
                  <a:schemeClr val="tx1"/>
                </a:solidFill>
              </a:rPr>
              <a:t>Individual companies</a:t>
            </a:r>
          </a:p>
        </p:txBody>
      </p:sp>
      <p:cxnSp>
        <p:nvCxnSpPr>
          <p:cNvPr id="94" name="Straight Arrow Connector 93">
            <a:extLst>
              <a:ext uri="{FF2B5EF4-FFF2-40B4-BE49-F238E27FC236}">
                <a16:creationId xmlns:a16="http://schemas.microsoft.com/office/drawing/2014/main" id="{FB3E1E5C-707E-ED2D-3739-5D042557019E}"/>
              </a:ext>
            </a:extLst>
          </p:cNvPr>
          <p:cNvCxnSpPr>
            <a:cxnSpLocks/>
            <a:endCxn id="86" idx="1"/>
          </p:cNvCxnSpPr>
          <p:nvPr/>
        </p:nvCxnSpPr>
        <p:spPr>
          <a:xfrm flipV="1">
            <a:off x="3808469" y="4791070"/>
            <a:ext cx="550370" cy="300605"/>
          </a:xfrm>
          <a:prstGeom prst="straightConnector1">
            <a:avLst/>
          </a:prstGeom>
          <a:ln>
            <a:solidFill>
              <a:srgbClr val="9933FF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792D8714-6EA8-9B0B-A5C5-DBB004067523}"/>
              </a:ext>
            </a:extLst>
          </p:cNvPr>
          <p:cNvCxnSpPr>
            <a:cxnSpLocks/>
            <a:stCxn id="12" idx="3"/>
            <a:endCxn id="85" idx="1"/>
          </p:cNvCxnSpPr>
          <p:nvPr/>
        </p:nvCxnSpPr>
        <p:spPr>
          <a:xfrm>
            <a:off x="3829731" y="5119407"/>
            <a:ext cx="281604" cy="554892"/>
          </a:xfrm>
          <a:prstGeom prst="straightConnector1">
            <a:avLst/>
          </a:prstGeom>
          <a:ln>
            <a:solidFill>
              <a:srgbClr val="9933FF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95883A1D-5845-DADF-FA5A-2D82BB6D49E3}"/>
              </a:ext>
            </a:extLst>
          </p:cNvPr>
          <p:cNvCxnSpPr>
            <a:cxnSpLocks/>
            <a:endCxn id="87" idx="1"/>
          </p:cNvCxnSpPr>
          <p:nvPr/>
        </p:nvCxnSpPr>
        <p:spPr>
          <a:xfrm flipV="1">
            <a:off x="5502348" y="4585372"/>
            <a:ext cx="156323" cy="169043"/>
          </a:xfrm>
          <a:prstGeom prst="line">
            <a:avLst/>
          </a:prstGeom>
          <a:ln>
            <a:solidFill>
              <a:srgbClr val="9933FF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D0CC1335-966E-A856-FEB2-90109225AF18}"/>
              </a:ext>
            </a:extLst>
          </p:cNvPr>
          <p:cNvCxnSpPr>
            <a:cxnSpLocks/>
          </p:cNvCxnSpPr>
          <p:nvPr/>
        </p:nvCxnSpPr>
        <p:spPr>
          <a:xfrm flipV="1">
            <a:off x="7130969" y="4269615"/>
            <a:ext cx="156323" cy="169043"/>
          </a:xfrm>
          <a:prstGeom prst="line">
            <a:avLst/>
          </a:prstGeom>
          <a:ln>
            <a:solidFill>
              <a:srgbClr val="9933FF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B91F7522-0D43-4728-99CB-6057E630A8D8}"/>
              </a:ext>
            </a:extLst>
          </p:cNvPr>
          <p:cNvCxnSpPr>
            <a:cxnSpLocks/>
            <a:stCxn id="89" idx="3"/>
            <a:endCxn id="91" idx="1"/>
          </p:cNvCxnSpPr>
          <p:nvPr/>
        </p:nvCxnSpPr>
        <p:spPr>
          <a:xfrm>
            <a:off x="7130970" y="4998112"/>
            <a:ext cx="161440" cy="174768"/>
          </a:xfrm>
          <a:prstGeom prst="line">
            <a:avLst/>
          </a:prstGeom>
          <a:ln>
            <a:solidFill>
              <a:srgbClr val="9933FF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1A74539D-AE08-6537-4383-BCDE46811886}"/>
              </a:ext>
            </a:extLst>
          </p:cNvPr>
          <p:cNvCxnSpPr>
            <a:cxnSpLocks/>
            <a:stCxn id="87" idx="3"/>
            <a:endCxn id="88" idx="1"/>
          </p:cNvCxnSpPr>
          <p:nvPr/>
        </p:nvCxnSpPr>
        <p:spPr>
          <a:xfrm>
            <a:off x="7139254" y="4585372"/>
            <a:ext cx="153156" cy="147815"/>
          </a:xfrm>
          <a:prstGeom prst="line">
            <a:avLst/>
          </a:prstGeom>
          <a:ln>
            <a:solidFill>
              <a:srgbClr val="9933FF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23143BDF-D521-1A14-1C3D-96C43A49E973}"/>
              </a:ext>
            </a:extLst>
          </p:cNvPr>
          <p:cNvCxnSpPr>
            <a:cxnSpLocks/>
          </p:cNvCxnSpPr>
          <p:nvPr/>
        </p:nvCxnSpPr>
        <p:spPr>
          <a:xfrm>
            <a:off x="5507335" y="4850896"/>
            <a:ext cx="153156" cy="147815"/>
          </a:xfrm>
          <a:prstGeom prst="line">
            <a:avLst/>
          </a:prstGeom>
          <a:ln>
            <a:solidFill>
              <a:srgbClr val="9933FF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57E636A0-6CD1-3C16-B6A8-7EE6F3E51537}"/>
              </a:ext>
            </a:extLst>
          </p:cNvPr>
          <p:cNvCxnSpPr>
            <a:cxnSpLocks/>
          </p:cNvCxnSpPr>
          <p:nvPr/>
        </p:nvCxnSpPr>
        <p:spPr>
          <a:xfrm flipV="1">
            <a:off x="5580455" y="5680046"/>
            <a:ext cx="139864" cy="898"/>
          </a:xfrm>
          <a:prstGeom prst="line">
            <a:avLst/>
          </a:prstGeom>
          <a:ln>
            <a:solidFill>
              <a:srgbClr val="9933FF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174B42A0-6808-3DB1-6022-83243373A5EC}"/>
              </a:ext>
            </a:extLst>
          </p:cNvPr>
          <p:cNvCxnSpPr>
            <a:cxnSpLocks/>
          </p:cNvCxnSpPr>
          <p:nvPr/>
        </p:nvCxnSpPr>
        <p:spPr>
          <a:xfrm flipV="1">
            <a:off x="7203514" y="5680046"/>
            <a:ext cx="139864" cy="898"/>
          </a:xfrm>
          <a:prstGeom prst="line">
            <a:avLst/>
          </a:prstGeom>
          <a:ln>
            <a:solidFill>
              <a:srgbClr val="9933FF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C813FE1-3F6E-F980-08BE-36D7A432CD1F}"/>
              </a:ext>
            </a:extLst>
          </p:cNvPr>
          <p:cNvCxnSpPr>
            <a:cxnSpLocks/>
          </p:cNvCxnSpPr>
          <p:nvPr/>
        </p:nvCxnSpPr>
        <p:spPr>
          <a:xfrm flipV="1">
            <a:off x="7094085" y="3251672"/>
            <a:ext cx="139864" cy="898"/>
          </a:xfrm>
          <a:prstGeom prst="line">
            <a:avLst/>
          </a:prstGeom>
          <a:ln>
            <a:solidFill>
              <a:srgbClr val="66CCFF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" name="Picture 19" descr="The Prospect Trust - Wikipedia">
            <a:extLst>
              <a:ext uri="{FF2B5EF4-FFF2-40B4-BE49-F238E27FC236}">
                <a16:creationId xmlns:a16="http://schemas.microsoft.com/office/drawing/2014/main" id="{CAE7BE15-6FB6-3F44-AAA4-882FA7D20B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0" r="14603"/>
          <a:stretch/>
        </p:blipFill>
        <p:spPr bwMode="auto">
          <a:xfrm>
            <a:off x="89261" y="5673130"/>
            <a:ext cx="1331640" cy="109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EF0406E-6D26-D3B7-3E65-AF4C4E022F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691" y="142995"/>
            <a:ext cx="720080" cy="103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971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7E3EAE-4A12-2ED8-1CE2-B244BF309B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95" y="5738300"/>
            <a:ext cx="720080" cy="1030534"/>
          </a:xfrm>
          <a:prstGeom prst="rect">
            <a:avLst/>
          </a:prstGeom>
        </p:spPr>
      </p:pic>
      <p:pic>
        <p:nvPicPr>
          <p:cNvPr id="5" name="Picture 4" descr="The Prospect Trust - Wikipedia">
            <a:extLst>
              <a:ext uri="{FF2B5EF4-FFF2-40B4-BE49-F238E27FC236}">
                <a16:creationId xmlns:a16="http://schemas.microsoft.com/office/drawing/2014/main" id="{5BBD4FCE-26DD-0D3F-A7C9-3F211F0AD7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0" r="14603"/>
          <a:stretch/>
        </p:blipFill>
        <p:spPr bwMode="auto">
          <a:xfrm>
            <a:off x="7812360" y="5628634"/>
            <a:ext cx="1331640" cy="109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FED247A-96BC-7A00-64BE-76E7C0EAF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Post-16 pathways/routes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65ACE93-DAF0-110B-2C56-1FE849E087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40625153"/>
              </p:ext>
            </p:extLst>
          </p:nvPr>
        </p:nvGraphicFramePr>
        <p:xfrm>
          <a:off x="486674" y="1268760"/>
          <a:ext cx="8229600" cy="4666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0304046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6E935-7F64-4429-ADC8-D10278D38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A-Levels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E4E0E-4763-87C3-DE6B-CAB22E169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L3 academic qualification (step up from GCSEs/L2) and require a lot of independent study</a:t>
            </a:r>
          </a:p>
          <a:p>
            <a:r>
              <a:rPr lang="en-GB" dirty="0"/>
              <a:t>Exams based</a:t>
            </a:r>
          </a:p>
          <a:p>
            <a:r>
              <a:rPr lang="en-GB" dirty="0"/>
              <a:t>Most students would study 3 individual A-Level subjects</a:t>
            </a:r>
          </a:p>
          <a:p>
            <a:r>
              <a:rPr lang="en-GB" dirty="0"/>
              <a:t>Common entry criteria- at least 5 GCSE passes at a minimum of a grade 4 (colleges will have specific entry requirements and will all be different)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4D90AB-C5CC-885D-4C91-86D1B0CD4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95" y="5738300"/>
            <a:ext cx="720080" cy="1030534"/>
          </a:xfrm>
          <a:prstGeom prst="rect">
            <a:avLst/>
          </a:prstGeom>
        </p:spPr>
      </p:pic>
      <p:pic>
        <p:nvPicPr>
          <p:cNvPr id="5" name="Picture 4" descr="The Prospect Trust - Wikipedia">
            <a:extLst>
              <a:ext uri="{FF2B5EF4-FFF2-40B4-BE49-F238E27FC236}">
                <a16:creationId xmlns:a16="http://schemas.microsoft.com/office/drawing/2014/main" id="{98964115-E60F-963F-EBDA-E6620A4BF3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0" r="14603"/>
          <a:stretch/>
        </p:blipFill>
        <p:spPr bwMode="auto">
          <a:xfrm>
            <a:off x="7812360" y="5628634"/>
            <a:ext cx="1331640" cy="109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A79995-4BFF-0FFC-D0F5-BA70C1DBE9BB}"/>
              </a:ext>
            </a:extLst>
          </p:cNvPr>
          <p:cNvSpPr txBox="1"/>
          <p:nvPr/>
        </p:nvSpPr>
        <p:spPr>
          <a:xfrm>
            <a:off x="3023828" y="5853475"/>
            <a:ext cx="3096344" cy="6463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ACADEMIC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5398626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6E935-7F64-4429-ADC8-D10278D38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Local A-Level providers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4D90AB-C5CC-885D-4C91-86D1B0CD4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95" y="5738300"/>
            <a:ext cx="720080" cy="1030534"/>
          </a:xfrm>
          <a:prstGeom prst="rect">
            <a:avLst/>
          </a:prstGeom>
        </p:spPr>
      </p:pic>
      <p:pic>
        <p:nvPicPr>
          <p:cNvPr id="5" name="Picture 4" descr="The Prospect Trust - Wikipedia">
            <a:extLst>
              <a:ext uri="{FF2B5EF4-FFF2-40B4-BE49-F238E27FC236}">
                <a16:creationId xmlns:a16="http://schemas.microsoft.com/office/drawing/2014/main" id="{98964115-E60F-963F-EBDA-E6620A4BF3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0" r="14603"/>
          <a:stretch/>
        </p:blipFill>
        <p:spPr bwMode="auto">
          <a:xfrm>
            <a:off x="7812360" y="5628634"/>
            <a:ext cx="1331640" cy="109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A79995-4BFF-0FFC-D0F5-BA70C1DBE9BB}"/>
              </a:ext>
            </a:extLst>
          </p:cNvPr>
          <p:cNvSpPr txBox="1"/>
          <p:nvPr/>
        </p:nvSpPr>
        <p:spPr>
          <a:xfrm>
            <a:off x="3023828" y="5853475"/>
            <a:ext cx="3096344" cy="6463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ACADEMIC</a:t>
            </a:r>
            <a:endParaRPr lang="en-GB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56F9457-342D-E4E2-8BEB-D53B7191C0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Sixth Form College, Farnborough </a:t>
            </a:r>
          </a:p>
          <a:p>
            <a:r>
              <a:rPr lang="en-GB" dirty="0"/>
              <a:t>FCOT (Farnborough College of Technology)</a:t>
            </a:r>
          </a:p>
          <a:p>
            <a:r>
              <a:rPr lang="en-GB" dirty="0"/>
              <a:t>Activate Learning Group (Guildford/Reading College)</a:t>
            </a:r>
          </a:p>
          <a:p>
            <a:r>
              <a:rPr lang="en-GB" dirty="0"/>
              <a:t>Local school Sixth Form colleges (e.g. Collingwood College, Gordon’s, Guildford County)</a:t>
            </a:r>
          </a:p>
        </p:txBody>
      </p:sp>
    </p:spTree>
    <p:extLst>
      <p:ext uri="{BB962C8B-B14F-4D97-AF65-F5344CB8AC3E}">
        <p14:creationId xmlns:p14="http://schemas.microsoft.com/office/powerpoint/2010/main" val="3950098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6E935-7F64-4429-ADC8-D10278D38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b="1" u="sng" dirty="0"/>
              <a:t>BTECs/CTECs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E4E0E-4763-87C3-DE6B-CAB22E169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L3 qualifications (step up from GCSEs/L2) and require elements of independent study</a:t>
            </a:r>
          </a:p>
          <a:p>
            <a:r>
              <a:rPr lang="en-GB" dirty="0"/>
              <a:t>Different levels- equivalent to 1/2/3 A-Levels</a:t>
            </a:r>
          </a:p>
          <a:p>
            <a:r>
              <a:rPr lang="en-GB" dirty="0"/>
              <a:t>Can be take alongside other qualifications (like A-Levels) but can also be done as a stand alone qualification related to a particular industry/sector </a:t>
            </a:r>
          </a:p>
          <a:p>
            <a:r>
              <a:rPr lang="en-GB" dirty="0"/>
              <a:t>Assignment based (but some courses do have exams)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4D90AB-C5CC-885D-4C91-86D1B0CD4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95" y="5738300"/>
            <a:ext cx="720080" cy="1030534"/>
          </a:xfrm>
          <a:prstGeom prst="rect">
            <a:avLst/>
          </a:prstGeom>
        </p:spPr>
      </p:pic>
      <p:pic>
        <p:nvPicPr>
          <p:cNvPr id="5" name="Picture 4" descr="The Prospect Trust - Wikipedia">
            <a:extLst>
              <a:ext uri="{FF2B5EF4-FFF2-40B4-BE49-F238E27FC236}">
                <a16:creationId xmlns:a16="http://schemas.microsoft.com/office/drawing/2014/main" id="{98964115-E60F-963F-EBDA-E6620A4BF3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0" r="14603"/>
          <a:stretch/>
        </p:blipFill>
        <p:spPr bwMode="auto">
          <a:xfrm>
            <a:off x="7812360" y="5628634"/>
            <a:ext cx="1331640" cy="109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A79995-4BFF-0FFC-D0F5-BA70C1DBE9BB}"/>
              </a:ext>
            </a:extLst>
          </p:cNvPr>
          <p:cNvSpPr txBox="1"/>
          <p:nvPr/>
        </p:nvSpPr>
        <p:spPr>
          <a:xfrm>
            <a:off x="3023828" y="5853475"/>
            <a:ext cx="3096344" cy="6463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VOCATIONAL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780780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6E935-7F64-4429-ADC8-D10278D38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Local BTEC/CTEC providers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4D90AB-C5CC-885D-4C91-86D1B0CD4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95" y="5738300"/>
            <a:ext cx="720080" cy="1030534"/>
          </a:xfrm>
          <a:prstGeom prst="rect">
            <a:avLst/>
          </a:prstGeom>
        </p:spPr>
      </p:pic>
      <p:pic>
        <p:nvPicPr>
          <p:cNvPr id="5" name="Picture 4" descr="The Prospect Trust - Wikipedia">
            <a:extLst>
              <a:ext uri="{FF2B5EF4-FFF2-40B4-BE49-F238E27FC236}">
                <a16:creationId xmlns:a16="http://schemas.microsoft.com/office/drawing/2014/main" id="{98964115-E60F-963F-EBDA-E6620A4BF3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0" r="14603"/>
          <a:stretch/>
        </p:blipFill>
        <p:spPr bwMode="auto">
          <a:xfrm>
            <a:off x="7812360" y="5628634"/>
            <a:ext cx="1331640" cy="109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A79995-4BFF-0FFC-D0F5-BA70C1DBE9BB}"/>
              </a:ext>
            </a:extLst>
          </p:cNvPr>
          <p:cNvSpPr txBox="1"/>
          <p:nvPr/>
        </p:nvSpPr>
        <p:spPr>
          <a:xfrm>
            <a:off x="3023828" y="5853475"/>
            <a:ext cx="3096344" cy="6463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VOCATIONAL</a:t>
            </a:r>
            <a:endParaRPr lang="en-GB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56F9457-342D-E4E2-8BEB-D53B7191C0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Sixth Form College, Farnborough </a:t>
            </a:r>
          </a:p>
          <a:p>
            <a:r>
              <a:rPr lang="en-GB" dirty="0"/>
              <a:t>FCOT (Farnborough College of Technology)</a:t>
            </a:r>
          </a:p>
          <a:p>
            <a:r>
              <a:rPr lang="en-GB" dirty="0"/>
              <a:t>Activate Learning Group (Guildford/Bracknell College)</a:t>
            </a:r>
          </a:p>
          <a:p>
            <a:r>
              <a:rPr lang="en-GB" dirty="0"/>
              <a:t>Woking College</a:t>
            </a:r>
          </a:p>
        </p:txBody>
      </p:sp>
    </p:spTree>
    <p:extLst>
      <p:ext uri="{BB962C8B-B14F-4D97-AF65-F5344CB8AC3E}">
        <p14:creationId xmlns:p14="http://schemas.microsoft.com/office/powerpoint/2010/main" val="10912413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6E935-7F64-4429-ADC8-D10278D38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b="1" u="sng" dirty="0"/>
              <a:t>Occupational qualifications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E4E0E-4763-87C3-DE6B-CAB22E169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L3 work related qualifications (step up from GCSEs/L2) and require elements of independent study</a:t>
            </a:r>
          </a:p>
          <a:p>
            <a:r>
              <a:rPr lang="en-GB" dirty="0"/>
              <a:t>Assignment based (but some courses do have exams) and usually very practical</a:t>
            </a:r>
          </a:p>
          <a:p>
            <a:r>
              <a:rPr lang="en-GB" dirty="0"/>
              <a:t>Most students would study 1 individual course, related to a particular sector/industry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4D90AB-C5CC-885D-4C91-86D1B0CD4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95" y="5738300"/>
            <a:ext cx="720080" cy="1030534"/>
          </a:xfrm>
          <a:prstGeom prst="rect">
            <a:avLst/>
          </a:prstGeom>
        </p:spPr>
      </p:pic>
      <p:pic>
        <p:nvPicPr>
          <p:cNvPr id="5" name="Picture 4" descr="The Prospect Trust - Wikipedia">
            <a:extLst>
              <a:ext uri="{FF2B5EF4-FFF2-40B4-BE49-F238E27FC236}">
                <a16:creationId xmlns:a16="http://schemas.microsoft.com/office/drawing/2014/main" id="{98964115-E60F-963F-EBDA-E6620A4BF3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0" r="14603"/>
          <a:stretch/>
        </p:blipFill>
        <p:spPr bwMode="auto">
          <a:xfrm>
            <a:off x="7812360" y="5628634"/>
            <a:ext cx="1331640" cy="109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A79995-4BFF-0FFC-D0F5-BA70C1DBE9BB}"/>
              </a:ext>
            </a:extLst>
          </p:cNvPr>
          <p:cNvSpPr txBox="1"/>
          <p:nvPr/>
        </p:nvSpPr>
        <p:spPr>
          <a:xfrm>
            <a:off x="3023828" y="5853475"/>
            <a:ext cx="3096344" cy="6463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VOCATIONAL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4425833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6E935-7F64-4429-ADC8-D10278D38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b="1" u="sng" dirty="0"/>
              <a:t>Local occupational qualifications providers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E4E0E-4763-87C3-DE6B-CAB22E169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/>
          </a:bodyPr>
          <a:lstStyle/>
          <a:p>
            <a:r>
              <a:rPr lang="en-GB" dirty="0"/>
              <a:t>Various</a:t>
            </a:r>
          </a:p>
          <a:p>
            <a:r>
              <a:rPr lang="en-GB" dirty="0"/>
              <a:t>Independent training providers, as opposed to FE colleges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4D90AB-C5CC-885D-4C91-86D1B0CD4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95" y="5738300"/>
            <a:ext cx="720080" cy="1030534"/>
          </a:xfrm>
          <a:prstGeom prst="rect">
            <a:avLst/>
          </a:prstGeom>
        </p:spPr>
      </p:pic>
      <p:pic>
        <p:nvPicPr>
          <p:cNvPr id="5" name="Picture 4" descr="The Prospect Trust - Wikipedia">
            <a:extLst>
              <a:ext uri="{FF2B5EF4-FFF2-40B4-BE49-F238E27FC236}">
                <a16:creationId xmlns:a16="http://schemas.microsoft.com/office/drawing/2014/main" id="{98964115-E60F-963F-EBDA-E6620A4BF3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0" r="14603"/>
          <a:stretch/>
        </p:blipFill>
        <p:spPr bwMode="auto">
          <a:xfrm>
            <a:off x="7812360" y="5628634"/>
            <a:ext cx="1331640" cy="109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A79995-4BFF-0FFC-D0F5-BA70C1DBE9BB}"/>
              </a:ext>
            </a:extLst>
          </p:cNvPr>
          <p:cNvSpPr txBox="1"/>
          <p:nvPr/>
        </p:nvSpPr>
        <p:spPr>
          <a:xfrm>
            <a:off x="3023828" y="5853475"/>
            <a:ext cx="3096344" cy="6463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VOCATIONAL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146642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6E935-7F64-4429-ADC8-D10278D38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b="1" u="sng" dirty="0"/>
              <a:t>T-Levels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E4E0E-4763-87C3-DE6B-CAB22E169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Relatively new, L3 work related qualifications in specific industry sectors</a:t>
            </a:r>
          </a:p>
          <a:p>
            <a:r>
              <a:rPr lang="en-GB" dirty="0"/>
              <a:t>In-built work related placements (45 days)</a:t>
            </a:r>
          </a:p>
          <a:p>
            <a:r>
              <a:rPr lang="en-GB" dirty="0"/>
              <a:t>Assignment based with exams</a:t>
            </a:r>
          </a:p>
          <a:p>
            <a:r>
              <a:rPr lang="en-GB" dirty="0"/>
              <a:t>Students would study 1 individual T-Level course, related to a particular sector/industry (broadly equivalent to 3 A-Levels)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4D90AB-C5CC-885D-4C91-86D1B0CD4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95" y="5738300"/>
            <a:ext cx="720080" cy="1030534"/>
          </a:xfrm>
          <a:prstGeom prst="rect">
            <a:avLst/>
          </a:prstGeom>
        </p:spPr>
      </p:pic>
      <p:pic>
        <p:nvPicPr>
          <p:cNvPr id="5" name="Picture 4" descr="The Prospect Trust - Wikipedia">
            <a:extLst>
              <a:ext uri="{FF2B5EF4-FFF2-40B4-BE49-F238E27FC236}">
                <a16:creationId xmlns:a16="http://schemas.microsoft.com/office/drawing/2014/main" id="{98964115-E60F-963F-EBDA-E6620A4BF3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0" r="14603"/>
          <a:stretch/>
        </p:blipFill>
        <p:spPr bwMode="auto">
          <a:xfrm>
            <a:off x="7812360" y="5628634"/>
            <a:ext cx="1331640" cy="109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A79995-4BFF-0FFC-D0F5-BA70C1DBE9BB}"/>
              </a:ext>
            </a:extLst>
          </p:cNvPr>
          <p:cNvSpPr txBox="1"/>
          <p:nvPr/>
        </p:nvSpPr>
        <p:spPr>
          <a:xfrm>
            <a:off x="3023828" y="5853475"/>
            <a:ext cx="3096344" cy="6463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TECHNICAL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8340596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6E935-7F64-4429-ADC8-D10278D38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Local T-Level providers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4D90AB-C5CC-885D-4C91-86D1B0CD4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95" y="5738300"/>
            <a:ext cx="720080" cy="1030534"/>
          </a:xfrm>
          <a:prstGeom prst="rect">
            <a:avLst/>
          </a:prstGeom>
        </p:spPr>
      </p:pic>
      <p:pic>
        <p:nvPicPr>
          <p:cNvPr id="5" name="Picture 4" descr="The Prospect Trust - Wikipedia">
            <a:extLst>
              <a:ext uri="{FF2B5EF4-FFF2-40B4-BE49-F238E27FC236}">
                <a16:creationId xmlns:a16="http://schemas.microsoft.com/office/drawing/2014/main" id="{98964115-E60F-963F-EBDA-E6620A4BF3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0" r="14603"/>
          <a:stretch/>
        </p:blipFill>
        <p:spPr bwMode="auto">
          <a:xfrm>
            <a:off x="7812360" y="5628634"/>
            <a:ext cx="1331640" cy="109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A79995-4BFF-0FFC-D0F5-BA70C1DBE9BB}"/>
              </a:ext>
            </a:extLst>
          </p:cNvPr>
          <p:cNvSpPr txBox="1"/>
          <p:nvPr/>
        </p:nvSpPr>
        <p:spPr>
          <a:xfrm>
            <a:off x="3023828" y="5853475"/>
            <a:ext cx="3096344" cy="6463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TECHNICAL</a:t>
            </a:r>
            <a:endParaRPr lang="en-GB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56F9457-342D-E4E2-8BEB-D53B7191C0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FCOT (Farnborough College of Technology)</a:t>
            </a:r>
          </a:p>
          <a:p>
            <a:r>
              <a:rPr lang="en-GB" dirty="0"/>
              <a:t>Brooklands College</a:t>
            </a:r>
          </a:p>
          <a:p>
            <a:r>
              <a:rPr lang="en-GB" dirty="0"/>
              <a:t>Activate Learning Group (Bracknell/Guildford College)</a:t>
            </a:r>
          </a:p>
          <a:p>
            <a:r>
              <a:rPr lang="en-GB" dirty="0"/>
              <a:t>UTC Reading</a:t>
            </a:r>
          </a:p>
          <a:p>
            <a:r>
              <a:rPr lang="en-GB" dirty="0"/>
              <a:t>MIT Skills Ltd </a:t>
            </a:r>
          </a:p>
        </p:txBody>
      </p:sp>
    </p:spTree>
    <p:extLst>
      <p:ext uri="{BB962C8B-B14F-4D97-AF65-F5344CB8AC3E}">
        <p14:creationId xmlns:p14="http://schemas.microsoft.com/office/powerpoint/2010/main" val="181233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6E935-7F64-4429-ADC8-D10278D38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b="1" u="sng" dirty="0"/>
              <a:t>Apprenticeships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E4E0E-4763-87C3-DE6B-CAB22E169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First and foremost, this is a job!</a:t>
            </a:r>
          </a:p>
          <a:p>
            <a:r>
              <a:rPr lang="en-GB" dirty="0"/>
              <a:t>Earn whilst you learn- 80% on the ‘job’ and 20% on training (e.g. a day a week in college, online learning modules)</a:t>
            </a:r>
          </a:p>
          <a:p>
            <a:r>
              <a:rPr lang="en-GB" dirty="0"/>
              <a:t>Highly competitive</a:t>
            </a:r>
          </a:p>
          <a:p>
            <a:r>
              <a:rPr lang="en-GB" dirty="0"/>
              <a:t>Varying levels (L2- straight after GCSEs up to L7 post-grad equivalent)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4D90AB-C5CC-885D-4C91-86D1B0CD4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95" y="5738300"/>
            <a:ext cx="720080" cy="1030534"/>
          </a:xfrm>
          <a:prstGeom prst="rect">
            <a:avLst/>
          </a:prstGeom>
        </p:spPr>
      </p:pic>
      <p:pic>
        <p:nvPicPr>
          <p:cNvPr id="5" name="Picture 4" descr="The Prospect Trust - Wikipedia">
            <a:extLst>
              <a:ext uri="{FF2B5EF4-FFF2-40B4-BE49-F238E27FC236}">
                <a16:creationId xmlns:a16="http://schemas.microsoft.com/office/drawing/2014/main" id="{98964115-E60F-963F-EBDA-E6620A4BF3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0" r="14603"/>
          <a:stretch/>
        </p:blipFill>
        <p:spPr bwMode="auto">
          <a:xfrm>
            <a:off x="7812360" y="5628634"/>
            <a:ext cx="1331640" cy="109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A79995-4BFF-0FFC-D0F5-BA70C1DBE9BB}"/>
              </a:ext>
            </a:extLst>
          </p:cNvPr>
          <p:cNvSpPr txBox="1"/>
          <p:nvPr/>
        </p:nvSpPr>
        <p:spPr>
          <a:xfrm>
            <a:off x="3023828" y="5853475"/>
            <a:ext cx="3096344" cy="6463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TECHNICAL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6834110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6E935-7F64-4429-ADC8-D10278D38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b="1" u="sng" dirty="0"/>
              <a:t>Apprenticeship Providers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E4E0E-4763-87C3-DE6B-CAB22E169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As this is a job, student apply for vacancies with companies (not through colleges)</a:t>
            </a:r>
          </a:p>
          <a:p>
            <a:pPr lvl="1"/>
            <a:r>
              <a:rPr lang="en-GB" dirty="0"/>
              <a:t>Exception to this is via the Apprenticeships offered at FCOT</a:t>
            </a:r>
          </a:p>
          <a:p>
            <a:r>
              <a:rPr lang="en-GB" dirty="0"/>
              <a:t>Intakes throughout the academic year (not necessarily September starts)</a:t>
            </a:r>
          </a:p>
          <a:p>
            <a:r>
              <a:rPr lang="en-GB" dirty="0"/>
              <a:t>Gov.uk website (‘find an apprenticeship section’)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4D90AB-C5CC-885D-4C91-86D1B0CD4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95" y="5738300"/>
            <a:ext cx="720080" cy="1030534"/>
          </a:xfrm>
          <a:prstGeom prst="rect">
            <a:avLst/>
          </a:prstGeom>
        </p:spPr>
      </p:pic>
      <p:pic>
        <p:nvPicPr>
          <p:cNvPr id="5" name="Picture 4" descr="The Prospect Trust - Wikipedia">
            <a:extLst>
              <a:ext uri="{FF2B5EF4-FFF2-40B4-BE49-F238E27FC236}">
                <a16:creationId xmlns:a16="http://schemas.microsoft.com/office/drawing/2014/main" id="{98964115-E60F-963F-EBDA-E6620A4BF3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0" r="14603"/>
          <a:stretch/>
        </p:blipFill>
        <p:spPr bwMode="auto">
          <a:xfrm>
            <a:off x="7812360" y="5628634"/>
            <a:ext cx="1331640" cy="109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A79995-4BFF-0FFC-D0F5-BA70C1DBE9BB}"/>
              </a:ext>
            </a:extLst>
          </p:cNvPr>
          <p:cNvSpPr txBox="1"/>
          <p:nvPr/>
        </p:nvSpPr>
        <p:spPr>
          <a:xfrm>
            <a:off x="3023828" y="5853475"/>
            <a:ext cx="3096344" cy="6463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TECHNICAL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080920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4016</TotalTime>
  <Words>577</Words>
  <Application>Microsoft Office PowerPoint</Application>
  <PresentationFormat>On-screen Show (4:3)</PresentationFormat>
  <Paragraphs>121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Year 11 post-16 pathways and progression routes   Steps after Year 11</vt:lpstr>
      <vt:lpstr>PowerPoint Presentation</vt:lpstr>
      <vt:lpstr>Post-16 pathways/routes</vt:lpstr>
      <vt:lpstr>A-Levels</vt:lpstr>
      <vt:lpstr>Local A-Level providers</vt:lpstr>
      <vt:lpstr>BTECs/CTECs</vt:lpstr>
      <vt:lpstr>Local BTEC/CTEC providers</vt:lpstr>
      <vt:lpstr>Occupational qualifications</vt:lpstr>
      <vt:lpstr>Local occupational qualifications providers</vt:lpstr>
      <vt:lpstr>T-Levels</vt:lpstr>
      <vt:lpstr>Local T-Level providers</vt:lpstr>
      <vt:lpstr>Apprenticeships</vt:lpstr>
      <vt:lpstr>Apprenticeship Providers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Tomlinscote Sixth Form College Open Evening</dc:title>
  <dc:creator>Helene</dc:creator>
  <cp:lastModifiedBy>Helene Livesey</cp:lastModifiedBy>
  <cp:revision>186</cp:revision>
  <dcterms:created xsi:type="dcterms:W3CDTF">2014-10-12T09:14:32Z</dcterms:created>
  <dcterms:modified xsi:type="dcterms:W3CDTF">2024-09-10T08:19:20Z</dcterms:modified>
</cp:coreProperties>
</file>